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notesSlides/notesSlide35.xml" ContentType="application/vnd.openxmlformats-officedocument.presentationml.notesSlide+xml"/>
  <Override PartName="/ppt/charts/chart35.xml" ContentType="application/vnd.openxmlformats-officedocument.drawingml.chart+xml"/>
  <Override PartName="/ppt/notesSlides/notesSlide36.xml" ContentType="application/vnd.openxmlformats-officedocument.presentationml.notesSlide+xml"/>
  <Override PartName="/ppt/charts/chart36.xml" ContentType="application/vnd.openxmlformats-officedocument.drawingml.chart+xml"/>
  <Override PartName="/ppt/notesSlides/notesSlide37.xml" ContentType="application/vnd.openxmlformats-officedocument.presentationml.notesSlide+xml"/>
  <Override PartName="/ppt/charts/chart37.xml" ContentType="application/vnd.openxmlformats-officedocument.drawingml.chart+xml"/>
  <Override PartName="/ppt/notesSlides/notesSlide38.xml" ContentType="application/vnd.openxmlformats-officedocument.presentationml.notesSlide+xml"/>
  <Override PartName="/ppt/charts/chart38.xml" ContentType="application/vnd.openxmlformats-officedocument.drawingml.chart+xml"/>
  <Override PartName="/ppt/notesSlides/notesSlide39.xml" ContentType="application/vnd.openxmlformats-officedocument.presentationml.notesSlide+xml"/>
  <Override PartName="/ppt/charts/chart39.xml" ContentType="application/vnd.openxmlformats-officedocument.drawingml.chart+xml"/>
  <Override PartName="/ppt/notesSlides/notesSlide40.xml" ContentType="application/vnd.openxmlformats-officedocument.presentationml.notesSlide+xml"/>
  <Override PartName="/ppt/charts/chart40.xml" ContentType="application/vnd.openxmlformats-officedocument.drawingml.chart+xml"/>
  <Override PartName="/ppt/notesSlides/notesSlide41.xml" ContentType="application/vnd.openxmlformats-officedocument.presentationml.notesSlide+xml"/>
  <Override PartName="/ppt/charts/chart41.xml" ContentType="application/vnd.openxmlformats-officedocument.drawingml.chart+xml"/>
  <Override PartName="/ppt/notesSlides/notesSlide42.xml" ContentType="application/vnd.openxmlformats-officedocument.presentationml.notesSlide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19" r:id="rId3"/>
    <p:sldId id="320" r:id="rId4"/>
    <p:sldId id="321" r:id="rId5"/>
    <p:sldId id="322" r:id="rId6"/>
    <p:sldId id="32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324" r:id="rId25"/>
    <p:sldId id="325" r:id="rId26"/>
    <p:sldId id="326" r:id="rId27"/>
    <p:sldId id="327" r:id="rId28"/>
    <p:sldId id="328" r:id="rId29"/>
    <p:sldId id="296" r:id="rId30"/>
    <p:sldId id="297" r:id="rId31"/>
    <p:sldId id="311" r:id="rId32"/>
    <p:sldId id="299" r:id="rId33"/>
    <p:sldId id="300" r:id="rId34"/>
    <p:sldId id="330" r:id="rId35"/>
    <p:sldId id="301" r:id="rId36"/>
    <p:sldId id="303" r:id="rId37"/>
    <p:sldId id="304" r:id="rId38"/>
    <p:sldId id="329" r:id="rId39"/>
    <p:sldId id="306" r:id="rId40"/>
    <p:sldId id="307" r:id="rId41"/>
    <p:sldId id="308" r:id="rId42"/>
    <p:sldId id="309" r:id="rId43"/>
    <p:sldId id="310" r:id="rId4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97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69FD0"/>
    <a:srgbClr val="5FAFAB"/>
    <a:srgbClr val="D19027"/>
    <a:srgbClr val="5B9BD5"/>
    <a:srgbClr val="074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98" y="120"/>
      </p:cViewPr>
      <p:guideLst>
        <p:guide orient="horz" pos="3997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1159</c:v>
                </c:pt>
                <c:pt idx="1">
                  <c:v>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</c:v>
                </c:pt>
                <c:pt idx="1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1565997844461"/>
          <c:y val="0.16968205566713165"/>
          <c:w val="0.55354518416430698"/>
          <c:h val="0.830317944332868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0"/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458</c:v>
                </c:pt>
                <c:pt idx="1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613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901</c:v>
                </c:pt>
                <c:pt idx="1">
                  <c:v>1040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5324865562121"/>
          <c:y val="8.4841027833565827E-2"/>
          <c:w val="0.55354518416430698"/>
          <c:h val="0.830317944332868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4760</c:v>
                </c:pt>
                <c:pt idx="1">
                  <c:v>7501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4760</c:v>
                </c:pt>
                <c:pt idx="1">
                  <c:v>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4760</c:v>
                </c:pt>
                <c:pt idx="1">
                  <c:v>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</c:v>
                </c:pt>
                <c:pt idx="1">
                  <c:v>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9.7609999999999992</c:v>
                </c:pt>
                <c:pt idx="1">
                  <c:v>19.818000000000001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</c:v>
                </c:pt>
                <c:pt idx="1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6815</c:v>
                </c:pt>
                <c:pt idx="1">
                  <c:v>300</c:v>
                </c:pt>
                <c:pt idx="2">
                  <c:v>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5FAFAB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</c:v>
                </c:pt>
                <c:pt idx="1">
                  <c:v>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0101A-927D-4FD5-8726-68EE8FB675FB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F9307-351B-4838-ACBE-40A3D48C1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1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3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83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9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1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7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4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86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0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7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34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8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5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42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21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8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60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0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97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2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06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75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95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40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40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51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17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90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90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8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7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33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39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59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1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5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91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21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1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9307-351B-4838-ACBE-40A3D48C1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8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7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7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39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6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9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4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2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7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7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658E-4B31-4BDD-AECF-0F26DA56290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4A76-DC23-4EAC-8509-279681332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5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01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0" y="563064"/>
            <a:ext cx="1377750" cy="17187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0501" y="49912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проекты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</a:t>
            </a:r>
            <a:b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2019-2024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10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025" y="66231"/>
            <a:ext cx="828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2800" b="1" dirty="0">
                <a:solidFill>
                  <a:srgbClr val="0070C0"/>
                </a:solidFill>
              </a:rPr>
              <a:t>системы оказания первичной медико-санитарной </a:t>
            </a:r>
            <a:r>
              <a:rPr lang="ru-RU" sz="2800" b="1" dirty="0" smtClean="0">
                <a:solidFill>
                  <a:srgbClr val="0070C0"/>
                </a:solidFill>
              </a:rPr>
              <a:t>помощи </a:t>
            </a:r>
            <a:r>
              <a:rPr lang="ru-RU" sz="2800" b="1" dirty="0">
                <a:solidFill>
                  <a:srgbClr val="0070C0"/>
                </a:solidFill>
              </a:rPr>
              <a:t>в Ленинградской области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037" y="1159216"/>
            <a:ext cx="69202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Завершение формирования сети медицинских организаций первичного звена здравоохранения ЛО; обеспечение оптимальной доступности для населения мед</a:t>
            </a:r>
            <a:r>
              <a:rPr lang="ru-RU" sz="1400" dirty="0" smtClean="0"/>
              <a:t>. организаций </a:t>
            </a:r>
            <a:r>
              <a:rPr lang="ru-RU" sz="1400" dirty="0"/>
              <a:t>оказывающих первичную медико-санитарную помощь; охват всех граждан профилактическими медосмотрами не реже 1 раза в год; сокращение времени ожидания в очереди граждан, упрощение процедуры записи к врачу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646" y="239779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2057" y="1135640"/>
            <a:ext cx="4384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4625" y="4503805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6" y="4949989"/>
            <a:ext cx="4554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Построено 11 фельдшерско-акушерских пунктов в населенных пунктах с численностью до 2 </a:t>
            </a:r>
            <a:r>
              <a:rPr lang="ru-RU" sz="1400" dirty="0" err="1"/>
              <a:t>тыс.чел</a:t>
            </a:r>
            <a:r>
              <a:rPr lang="ru-RU" sz="1400" dirty="0"/>
              <a:t>.; Обеспечение охвата всех граждан ЛО </a:t>
            </a:r>
            <a:r>
              <a:rPr lang="ru-RU" sz="1400" dirty="0" err="1"/>
              <a:t>профилактич</a:t>
            </a:r>
            <a:r>
              <a:rPr lang="ru-RU" sz="1400" dirty="0"/>
              <a:t>. мед. осмотрами не реже1 раза в год; Обеспечение своевременности оказания экстренной медпомощи с использованием санитарной авиации.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450500684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" name="TextBox 155"/>
          <p:cNvSpPr txBox="1"/>
          <p:nvPr/>
        </p:nvSpPr>
        <p:spPr>
          <a:xfrm>
            <a:off x="18988800" y="3353064"/>
            <a:ext cx="194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Число пациентов, </a:t>
            </a:r>
            <a:r>
              <a:rPr lang="ru-RU" sz="1200" dirty="0" smtClean="0"/>
              <a:t>дополнительно </a:t>
            </a:r>
            <a:r>
              <a:rPr lang="ru-RU" sz="1200" dirty="0"/>
              <a:t>эвакуированных с использованием </a:t>
            </a:r>
            <a:r>
              <a:rPr lang="ru-RU" sz="1200" dirty="0" smtClean="0"/>
              <a:t>санитарной </a:t>
            </a:r>
            <a:r>
              <a:rPr lang="ru-RU" sz="1200" dirty="0"/>
              <a:t>авиации (ежегодно, чел.) не менее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348,9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343,1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692,0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37927" y="5080198"/>
            <a:ext cx="18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Число граждан, прошедших профилактические осмотры, млн. чел.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5312" y="5007444"/>
            <a:ext cx="21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пациентов, дополнительно эвакуированных с использованием санитарной авиации (ежегодно, чел.) не менее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76655" y="4949989"/>
            <a:ext cx="209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записей к врачу, совершенных гражданами без очного обращения в регистратуру, % 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-31173" y="2846221"/>
            <a:ext cx="2374800" cy="2275310"/>
            <a:chOff x="-36580" y="2892910"/>
            <a:chExt cx="2374800" cy="1247017"/>
          </a:xfrm>
        </p:grpSpPr>
        <p:sp>
          <p:nvSpPr>
            <p:cNvPr id="102" name="TextBox 10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392636" y="2892910"/>
              <a:ext cx="1945584" cy="871097"/>
              <a:chOff x="392636" y="2892910"/>
              <a:chExt cx="1945584" cy="871097"/>
            </a:xfrm>
          </p:grpSpPr>
          <p:grpSp>
            <p:nvGrpSpPr>
              <p:cNvPr id="107" name="Группа 106"/>
              <p:cNvGrpSpPr/>
              <p:nvPr/>
            </p:nvGrpSpPr>
            <p:grpSpPr>
              <a:xfrm rot="16200000">
                <a:off x="1010312" y="2600258"/>
                <a:ext cx="705704" cy="1621794"/>
                <a:chOff x="5520914" y="3499029"/>
                <a:chExt cx="705704" cy="1621794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 rot="5400000">
                  <a:off x="5559569" y="3469895"/>
                  <a:ext cx="253778" cy="3120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5588552" y="3865678"/>
                  <a:ext cx="281940" cy="3981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 rot="5400000">
                  <a:off x="5619447" y="4287712"/>
                  <a:ext cx="281940" cy="45996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5737557" y="4631762"/>
                  <a:ext cx="281940" cy="6961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392636" y="329452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0.6</a:t>
                </a:r>
                <a:endParaRPr lang="ru-RU" sz="12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2999" y="321097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0.634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74513" y="314690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0.731</a:t>
                </a:r>
                <a:endParaRPr lang="ru-RU" sz="12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745400" y="289291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1.284</a:t>
                </a:r>
                <a:endParaRPr lang="ru-RU" sz="1200" b="1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2444230" y="3212494"/>
            <a:ext cx="2380555" cy="1964240"/>
            <a:chOff x="-36580" y="3089968"/>
            <a:chExt cx="2380555" cy="1049959"/>
          </a:xfrm>
        </p:grpSpPr>
        <p:sp>
          <p:nvSpPr>
            <p:cNvPr id="118" name="TextBox 11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374976" y="3089968"/>
              <a:ext cx="1968999" cy="664828"/>
              <a:chOff x="374976" y="3089968"/>
              <a:chExt cx="1968999" cy="664828"/>
            </a:xfrm>
          </p:grpSpPr>
          <p:grpSp>
            <p:nvGrpSpPr>
              <p:cNvPr id="123" name="Группа 122"/>
              <p:cNvGrpSpPr/>
              <p:nvPr/>
            </p:nvGrpSpPr>
            <p:grpSpPr>
              <a:xfrm rot="16200000">
                <a:off x="1108589" y="2681713"/>
                <a:ext cx="516763" cy="1629404"/>
                <a:chOff x="5530124" y="3499031"/>
                <a:chExt cx="516763" cy="1629404"/>
              </a:xfrm>
            </p:grpSpPr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525098" y="3929131"/>
                  <a:ext cx="281940" cy="27126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 rot="5400000">
                  <a:off x="5498960" y="4408196"/>
                  <a:ext cx="281940" cy="21899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 rot="5400000">
                  <a:off x="5647691" y="4729239"/>
                  <a:ext cx="281940" cy="5164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4" name="TextBox 123"/>
              <p:cNvSpPr txBox="1"/>
              <p:nvPr/>
            </p:nvSpPr>
            <p:spPr>
              <a:xfrm>
                <a:off x="374976" y="358714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19093" y="332845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354</a:t>
                </a:r>
                <a:endParaRPr lang="ru-RU" sz="1200" b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288611" y="338469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338</a:t>
                </a:r>
                <a:endParaRPr lang="ru-RU" sz="1200" b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751155" y="30899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445</a:t>
                </a:r>
                <a:endParaRPr lang="ru-RU" sz="1200" b="1" dirty="0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4873071" y="2540525"/>
            <a:ext cx="2378791" cy="2655660"/>
            <a:chOff x="-36580" y="2720379"/>
            <a:chExt cx="2378791" cy="1419548"/>
          </a:xfrm>
        </p:grpSpPr>
        <p:sp>
          <p:nvSpPr>
            <p:cNvPr id="135" name="TextBox 13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42" name="Группа 141"/>
            <p:cNvGrpSpPr/>
            <p:nvPr/>
          </p:nvGrpSpPr>
          <p:grpSpPr>
            <a:xfrm>
              <a:off x="382740" y="2720379"/>
              <a:ext cx="1959471" cy="1034109"/>
              <a:chOff x="382740" y="2720379"/>
              <a:chExt cx="1959471" cy="1034109"/>
            </a:xfrm>
          </p:grpSpPr>
          <p:grpSp>
            <p:nvGrpSpPr>
              <p:cNvPr id="144" name="Группа 143"/>
              <p:cNvGrpSpPr/>
              <p:nvPr/>
            </p:nvGrpSpPr>
            <p:grpSpPr>
              <a:xfrm rot="16200000">
                <a:off x="928039" y="2503369"/>
                <a:ext cx="875348" cy="1626890"/>
                <a:chOff x="5530433" y="3499030"/>
                <a:chExt cx="875348" cy="1626890"/>
              </a:xfrm>
            </p:grpSpPr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5506132" y="3523335"/>
                  <a:ext cx="253778" cy="20517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 rot="5400000">
                  <a:off x="5583256" y="3870974"/>
                  <a:ext cx="281940" cy="38758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 rot="5400000">
                  <a:off x="5684630" y="4222524"/>
                  <a:ext cx="281940" cy="59033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 rot="5400000">
                  <a:off x="5827138" y="4547276"/>
                  <a:ext cx="281940" cy="87534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5" name="TextBox 144"/>
              <p:cNvSpPr txBox="1"/>
              <p:nvPr/>
            </p:nvSpPr>
            <p:spPr>
              <a:xfrm>
                <a:off x="382740" y="340242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822150" y="321883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19</a:t>
                </a:r>
                <a:endParaRPr lang="ru-RU" sz="12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287751" y="301245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38</a:t>
                </a:r>
                <a:endParaRPr lang="ru-RU" sz="12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49391" y="272037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65</a:t>
                </a:r>
                <a:endParaRPr lang="ru-RU" sz="1200" b="1" dirty="0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1" name="Овал 80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9191" y="5991505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0,525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2776529" y="6253115"/>
            <a:ext cx="20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224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5276654" y="5923855"/>
            <a:ext cx="197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19,3</a:t>
            </a:r>
            <a:endParaRPr lang="ru-RU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7580765" y="3247811"/>
            <a:ext cx="434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 smtClean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/>
              <a:t>687,2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31,0</a:t>
            </a:r>
            <a:r>
              <a:rPr lang="ru-RU" dirty="0" smtClean="0"/>
              <a:t>%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12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8105" y="19454"/>
            <a:ext cx="825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2400" b="1" dirty="0">
                <a:solidFill>
                  <a:srgbClr val="0070C0"/>
                </a:solidFill>
              </a:rPr>
              <a:t>детского здравоохранения, включая создание современной инфраструктуры оказания медицинской помощи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040" y="1165938"/>
            <a:ext cx="63799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Снижение младенческой смертности в ЛО до 3,5 на 1000 родившихся живыми путем совершенствования оказания специализированной,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высокотехнологичной, медицинской помощи детям, повышения доступности и качества медицинской помощи на всех этапах ее оказания, а также профилактики заболеваемости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5638" y="262162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2057" y="1153938"/>
            <a:ext cx="4444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8484" y="4641339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5041449"/>
            <a:ext cx="455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Разработка и реализация программы развития детского здравоохранения, включая создание современной инфраструктуры оказания медицинской помощи детям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903953499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62,3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64,9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127,2</a:t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78923" y="5180302"/>
            <a:ext cx="18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Снижение </a:t>
            </a:r>
            <a:r>
              <a:rPr lang="ru-RU" sz="1200" dirty="0"/>
              <a:t>младенческой смертности (до 3,5 случая на 1 тыс. родившихся детей)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53566" y="5171071"/>
            <a:ext cx="210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преждевременных родов (22-37 недель) в перинатальных центрах (%)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6952" y="5133782"/>
            <a:ext cx="230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посещений детьми медицинских организаций с профилактическими целями, % </a:t>
            </a:r>
          </a:p>
        </p:txBody>
      </p:sp>
      <p:grpSp>
        <p:nvGrpSpPr>
          <p:cNvPr id="101" name="Группа 100"/>
          <p:cNvGrpSpPr/>
          <p:nvPr/>
        </p:nvGrpSpPr>
        <p:grpSpPr>
          <a:xfrm>
            <a:off x="-132273" y="3329739"/>
            <a:ext cx="2374800" cy="1908142"/>
            <a:chOff x="-36580" y="3119953"/>
            <a:chExt cx="2374800" cy="1019974"/>
          </a:xfrm>
        </p:grpSpPr>
        <p:sp>
          <p:nvSpPr>
            <p:cNvPr id="102" name="TextBox 10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392636" y="3119953"/>
              <a:ext cx="1945584" cy="644054"/>
              <a:chOff x="392636" y="3119953"/>
              <a:chExt cx="1945584" cy="644054"/>
            </a:xfrm>
          </p:grpSpPr>
          <p:grpSp>
            <p:nvGrpSpPr>
              <p:cNvPr id="107" name="Группа 106"/>
              <p:cNvGrpSpPr/>
              <p:nvPr/>
            </p:nvGrpSpPr>
            <p:grpSpPr>
              <a:xfrm rot="16200000">
                <a:off x="1115171" y="2705117"/>
                <a:ext cx="495987" cy="1621794"/>
                <a:chOff x="5520914" y="3499029"/>
                <a:chExt cx="495987" cy="1621794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 rot="5400000">
                  <a:off x="5646778" y="3382686"/>
                  <a:ext cx="253778" cy="4864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5588552" y="3865678"/>
                  <a:ext cx="281940" cy="3981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 rot="5400000">
                  <a:off x="5530102" y="4377057"/>
                  <a:ext cx="281940" cy="28127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5496336" y="4872983"/>
                  <a:ext cx="281940" cy="21374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392636" y="311995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4.6</a:t>
                </a:r>
                <a:endParaRPr lang="ru-RU" sz="12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2999" y="321097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4.4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274513" y="332502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4.1</a:t>
                </a:r>
                <a:endParaRPr lang="ru-RU" sz="12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745400" y="339783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3.</a:t>
                </a:r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2402483" y="3446677"/>
            <a:ext cx="2366038" cy="1843764"/>
            <a:chOff x="-36580" y="3154367"/>
            <a:chExt cx="2366038" cy="985560"/>
          </a:xfrm>
        </p:grpSpPr>
        <p:sp>
          <p:nvSpPr>
            <p:cNvPr id="118" name="TextBox 11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374976" y="3154367"/>
              <a:ext cx="1954472" cy="600429"/>
              <a:chOff x="374976" y="3154367"/>
              <a:chExt cx="1954472" cy="600429"/>
            </a:xfrm>
          </p:grpSpPr>
          <p:grpSp>
            <p:nvGrpSpPr>
              <p:cNvPr id="123" name="Группа 122"/>
              <p:cNvGrpSpPr/>
              <p:nvPr/>
            </p:nvGrpSpPr>
            <p:grpSpPr>
              <a:xfrm rot="16200000">
                <a:off x="1142450" y="2715574"/>
                <a:ext cx="449041" cy="1629404"/>
                <a:chOff x="5530124" y="3499031"/>
                <a:chExt cx="449041" cy="1629404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 rot="5400000">
                  <a:off x="5525098" y="3929131"/>
                  <a:ext cx="281940" cy="27126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577427" y="4329728"/>
                  <a:ext cx="281940" cy="37592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 rot="5400000">
                  <a:off x="5613830" y="4763100"/>
                  <a:ext cx="281940" cy="44873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4" name="TextBox 123"/>
              <p:cNvSpPr txBox="1"/>
              <p:nvPr/>
            </p:nvSpPr>
            <p:spPr>
              <a:xfrm>
                <a:off x="374976" y="358714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819093" y="332845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ru-RU" sz="1200" b="1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274513" y="323172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37</a:t>
                </a:r>
                <a:endParaRPr lang="ru-RU" sz="1200" b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736628" y="315436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40</a:t>
                </a:r>
                <a:endParaRPr lang="ru-RU" sz="1200" b="1" dirty="0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32" name="Группа 131"/>
          <p:cNvGrpSpPr/>
          <p:nvPr/>
        </p:nvGrpSpPr>
        <p:grpSpPr>
          <a:xfrm>
            <a:off x="4814862" y="2899711"/>
            <a:ext cx="2371171" cy="2390730"/>
            <a:chOff x="-36580" y="2861994"/>
            <a:chExt cx="2371171" cy="1277933"/>
          </a:xfrm>
        </p:grpSpPr>
        <p:sp>
          <p:nvSpPr>
            <p:cNvPr id="134" name="TextBox 13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382740" y="2861994"/>
              <a:ext cx="1951851" cy="892494"/>
              <a:chOff x="382740" y="2861994"/>
              <a:chExt cx="1951851" cy="892494"/>
            </a:xfrm>
          </p:grpSpPr>
          <p:grpSp>
            <p:nvGrpSpPr>
              <p:cNvPr id="143" name="Группа 142"/>
              <p:cNvGrpSpPr/>
              <p:nvPr/>
            </p:nvGrpSpPr>
            <p:grpSpPr>
              <a:xfrm rot="16200000">
                <a:off x="995006" y="2570336"/>
                <a:ext cx="741414" cy="1626890"/>
                <a:chOff x="5530433" y="3499030"/>
                <a:chExt cx="741414" cy="1626890"/>
              </a:xfrm>
            </p:grpSpPr>
            <p:sp>
              <p:nvSpPr>
                <p:cNvPr id="149" name="Прямоугольник 148"/>
                <p:cNvSpPr/>
                <p:nvPr/>
              </p:nvSpPr>
              <p:spPr>
                <a:xfrm rot="5400000">
                  <a:off x="5609518" y="3419948"/>
                  <a:ext cx="253778" cy="41194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5660843" y="3793387"/>
                  <a:ext cx="281940" cy="54275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 rot="5400000">
                  <a:off x="5684630" y="4222524"/>
                  <a:ext cx="281940" cy="59033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 rot="5400000">
                  <a:off x="5760171" y="4614244"/>
                  <a:ext cx="281940" cy="74141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Прямоугольник 152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382740" y="319803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43.4</a:t>
                </a:r>
                <a:endParaRPr lang="ru-RU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22150" y="306366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45</a:t>
                </a:r>
                <a:endParaRPr lang="ru-RU" sz="12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87751" y="301307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46.5</a:t>
                </a:r>
                <a:endParaRPr lang="ru-RU" sz="12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741771" y="286199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49</a:t>
                </a:r>
                <a:endParaRPr lang="ru-RU" sz="1200" b="1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78" name="Овал 77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127,2 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32,4%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8923" y="6062941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3,5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2826257" y="6062941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30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270389" y="6062941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45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435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6627" y="36791"/>
            <a:ext cx="821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Обеспечение медицинских организаций системы здравоохранения квалифицированными кадрами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63" y="1065009"/>
            <a:ext cx="6379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Ликвидация кадрового дефицита в медицинских организациях, оказывающих первичную медико-санитарную помощь, к 31.12.2024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980" y="180627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267" y="1480153"/>
            <a:ext cx="4304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4950" y="3743218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4246144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Численность врачей и средних медицинских работников в медицинских организациях, находящихся в ведении Минздрава России, ОИВ субъектов РФ сфере охраны здоровья и муниципальных образований составляет не менее 598 тыс. и 1 396 тыс. специалистов соответственно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280769639"/>
              </p:ext>
            </p:extLst>
          </p:nvPr>
        </p:nvGraphicFramePr>
        <p:xfrm>
          <a:off x="9845495" y="1858381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7714625" y="2468833"/>
            <a:ext cx="1538306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7714625" y="2509643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252931" y="2405902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291181" y="2344346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32273" y="2133985"/>
            <a:ext cx="7498593" cy="3996119"/>
            <a:chOff x="-132273" y="2454874"/>
            <a:chExt cx="7498593" cy="3996119"/>
          </a:xfrm>
        </p:grpSpPr>
        <p:sp>
          <p:nvSpPr>
            <p:cNvPr id="60" name="TextBox 59"/>
            <p:cNvSpPr txBox="1"/>
            <p:nvPr/>
          </p:nvSpPr>
          <p:spPr>
            <a:xfrm>
              <a:off x="313036" y="4885139"/>
              <a:ext cx="1883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Обеспеченность </a:t>
              </a:r>
              <a:r>
                <a:rPr lang="ru-RU" sz="1200" dirty="0"/>
                <a:t>врачами, работающими в государственных медицинских организациях, (чел. на 10 тыс. населения) 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3204" y="4881333"/>
              <a:ext cx="21049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Число </a:t>
              </a:r>
              <a:r>
                <a:rPr lang="ru-RU" sz="1200" dirty="0"/>
                <a:t>специалистов, вовлеченных в систему непрерывного образования медицинских работников, в том числе с использованием дистанционных образовательных технологий, (чел.)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70389" y="4881333"/>
              <a:ext cx="20959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Обеспеченность населения врачами, оказывающими медицинскую помощь в амбулаторных условиях, (чел. на 10 </a:t>
              </a:r>
              <a:r>
                <a:rPr lang="ru-RU" sz="1200" dirty="0" err="1" smtClean="0"/>
                <a:t>тыс.населения</a:t>
              </a:r>
              <a:r>
                <a:rPr lang="ru-RU" sz="1200" dirty="0" smtClean="0"/>
                <a:t>) </a:t>
              </a:r>
              <a:endParaRPr lang="ru-RU" sz="1200" dirty="0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-132273" y="2909289"/>
              <a:ext cx="2382203" cy="2192938"/>
              <a:chOff x="-36580" y="2967719"/>
              <a:chExt cx="2382203" cy="117220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2021</a:t>
                </a:r>
                <a:endParaRPr lang="ru-RU" sz="1200" b="1" dirty="0"/>
              </a:p>
            </p:txBody>
          </p:sp>
          <p:grpSp>
            <p:nvGrpSpPr>
              <p:cNvPr id="97" name="Группа 96"/>
              <p:cNvGrpSpPr/>
              <p:nvPr/>
            </p:nvGrpSpPr>
            <p:grpSpPr>
              <a:xfrm>
                <a:off x="408729" y="2967719"/>
                <a:ext cx="1936894" cy="796287"/>
                <a:chOff x="408729" y="2967719"/>
                <a:chExt cx="1936894" cy="796287"/>
              </a:xfrm>
            </p:grpSpPr>
            <p:grpSp>
              <p:nvGrpSpPr>
                <p:cNvPr id="99" name="Группа 98"/>
                <p:cNvGrpSpPr/>
                <p:nvPr/>
              </p:nvGrpSpPr>
              <p:grpSpPr>
                <a:xfrm rot="16200000">
                  <a:off x="1035779" y="2625725"/>
                  <a:ext cx="654769" cy="1621794"/>
                  <a:chOff x="5520914" y="3499029"/>
                  <a:chExt cx="654769" cy="1621794"/>
                </a:xfrm>
              </p:grpSpPr>
              <p:sp>
                <p:nvSpPr>
                  <p:cNvPr id="104" name="Прямоугольник 103"/>
                  <p:cNvSpPr/>
                  <p:nvPr/>
                </p:nvSpPr>
                <p:spPr>
                  <a:xfrm rot="5400000">
                    <a:off x="5639826" y="3389638"/>
                    <a:ext cx="253778" cy="47256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5" name="Прямоугольник 104"/>
                  <p:cNvSpPr/>
                  <p:nvPr/>
                </p:nvSpPr>
                <p:spPr>
                  <a:xfrm rot="5400000">
                    <a:off x="5665174" y="3789056"/>
                    <a:ext cx="281940" cy="55141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 rot="5400000">
                    <a:off x="5670538" y="4236620"/>
                    <a:ext cx="281940" cy="562144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7" name="Прямоугольник 106"/>
                  <p:cNvSpPr/>
                  <p:nvPr/>
                </p:nvSpPr>
                <p:spPr>
                  <a:xfrm rot="5400000">
                    <a:off x="5712090" y="4657229"/>
                    <a:ext cx="281940" cy="645247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8" name="Прямоугольник 107"/>
                  <p:cNvSpPr/>
                  <p:nvPr/>
                </p:nvSpPr>
                <p:spPr>
                  <a:xfrm rot="5400000">
                    <a:off x="4722236" y="4297707"/>
                    <a:ext cx="1621794" cy="2443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0" name="TextBox 99"/>
                <p:cNvSpPr txBox="1"/>
                <p:nvPr/>
              </p:nvSpPr>
              <p:spPr>
                <a:xfrm>
                  <a:off x="408729" y="313807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29.7</a:t>
                  </a:r>
                  <a:endParaRPr lang="ru-RU" sz="1200" b="1" dirty="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839119" y="3053866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30.2</a:t>
                  </a:r>
                  <a:endParaRPr lang="ru-RU" sz="1200" b="1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283285" y="3044284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30.6</a:t>
                  </a:r>
                  <a:endParaRPr lang="ru-RU" sz="1200" b="1" dirty="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1752803" y="2967719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31.7</a:t>
                  </a:r>
                  <a:endParaRPr lang="ru-RU" sz="1200" b="1" dirty="0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1736675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2362553" y="2454874"/>
              <a:ext cx="2373693" cy="2683407"/>
              <a:chOff x="-36580" y="2705547"/>
              <a:chExt cx="2373693" cy="1434380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</a:t>
                </a:r>
                <a:r>
                  <a:rPr lang="en-US" sz="1200" b="1" dirty="0" smtClean="0"/>
                  <a:t>1</a:t>
                </a:r>
                <a:endParaRPr lang="ru-RU" sz="1200" b="1" dirty="0"/>
              </a:p>
            </p:txBody>
          </p:sp>
          <p:grpSp>
            <p:nvGrpSpPr>
              <p:cNvPr id="113" name="Группа 112"/>
              <p:cNvGrpSpPr/>
              <p:nvPr/>
            </p:nvGrpSpPr>
            <p:grpSpPr>
              <a:xfrm>
                <a:off x="382596" y="2705547"/>
                <a:ext cx="1954517" cy="1049250"/>
                <a:chOff x="382596" y="2705547"/>
                <a:chExt cx="1954517" cy="1049250"/>
              </a:xfrm>
            </p:grpSpPr>
            <p:grpSp>
              <p:nvGrpSpPr>
                <p:cNvPr id="115" name="Группа 114"/>
                <p:cNvGrpSpPr/>
                <p:nvPr/>
              </p:nvGrpSpPr>
              <p:grpSpPr>
                <a:xfrm rot="16200000">
                  <a:off x="916380" y="2489503"/>
                  <a:ext cx="901183" cy="1629405"/>
                  <a:chOff x="5530124" y="3499031"/>
                  <a:chExt cx="901183" cy="1629405"/>
                </a:xfrm>
              </p:grpSpPr>
              <p:sp>
                <p:nvSpPr>
                  <p:cNvPr id="120" name="Прямоугольник 119"/>
                  <p:cNvSpPr/>
                  <p:nvPr/>
                </p:nvSpPr>
                <p:spPr>
                  <a:xfrm rot="5400000">
                    <a:off x="5473943" y="3555522"/>
                    <a:ext cx="253778" cy="14079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" name="Прямоугольник 120"/>
                  <p:cNvSpPr/>
                  <p:nvPr/>
                </p:nvSpPr>
                <p:spPr>
                  <a:xfrm rot="5400000">
                    <a:off x="5524611" y="3929618"/>
                    <a:ext cx="281940" cy="270292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Прямоугольник 121"/>
                  <p:cNvSpPr/>
                  <p:nvPr/>
                </p:nvSpPr>
                <p:spPr>
                  <a:xfrm rot="5400000">
                    <a:off x="5661829" y="4245328"/>
                    <a:ext cx="281940" cy="54472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3" name="Прямоугольник 122"/>
                  <p:cNvSpPr/>
                  <p:nvPr/>
                </p:nvSpPr>
                <p:spPr>
                  <a:xfrm rot="5400000">
                    <a:off x="5839901" y="4537029"/>
                    <a:ext cx="281940" cy="900873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4" name="Прямоугольник 123"/>
                  <p:cNvSpPr/>
                  <p:nvPr/>
                </p:nvSpPr>
                <p:spPr>
                  <a:xfrm rot="5400000">
                    <a:off x="4727642" y="4301513"/>
                    <a:ext cx="1629404" cy="24439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6" name="TextBox 115"/>
                <p:cNvSpPr txBox="1"/>
                <p:nvPr/>
              </p:nvSpPr>
              <p:spPr>
                <a:xfrm>
                  <a:off x="382596" y="3460022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1169</a:t>
                  </a:r>
                  <a:endParaRPr lang="ru-RU" sz="1200" b="1" dirty="0"/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837137" y="3330524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3310</a:t>
                  </a:r>
                  <a:endParaRPr lang="ru-RU" sz="1200" b="1" dirty="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273160" y="3064056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8030</a:t>
                  </a:r>
                  <a:endParaRPr lang="ru-RU" sz="1200" b="1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744293" y="2705547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17500</a:t>
                  </a:r>
                  <a:endParaRPr lang="ru-RU" sz="1200" b="1" dirty="0"/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1736638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  <p:grpSp>
          <p:nvGrpSpPr>
            <p:cNvPr id="125" name="Группа 124"/>
            <p:cNvGrpSpPr/>
            <p:nvPr/>
          </p:nvGrpSpPr>
          <p:grpSpPr>
            <a:xfrm>
              <a:off x="4824785" y="2675787"/>
              <a:ext cx="2378791" cy="2452203"/>
              <a:chOff x="-36580" y="2829134"/>
              <a:chExt cx="2378791" cy="1310793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2021</a:t>
                </a:r>
                <a:endParaRPr lang="ru-RU" sz="1200" b="1" dirty="0"/>
              </a:p>
            </p:txBody>
          </p:sp>
          <p:grpSp>
            <p:nvGrpSpPr>
              <p:cNvPr id="129" name="Группа 128"/>
              <p:cNvGrpSpPr/>
              <p:nvPr/>
            </p:nvGrpSpPr>
            <p:grpSpPr>
              <a:xfrm>
                <a:off x="413363" y="2829134"/>
                <a:ext cx="1928848" cy="925355"/>
                <a:chOff x="413363" y="2829134"/>
                <a:chExt cx="1928848" cy="925355"/>
              </a:xfrm>
            </p:grpSpPr>
            <p:grpSp>
              <p:nvGrpSpPr>
                <p:cNvPr id="131" name="Группа 130"/>
                <p:cNvGrpSpPr/>
                <p:nvPr/>
              </p:nvGrpSpPr>
              <p:grpSpPr>
                <a:xfrm rot="16200000">
                  <a:off x="982151" y="2557482"/>
                  <a:ext cx="767125" cy="1626890"/>
                  <a:chOff x="5530432" y="3499030"/>
                  <a:chExt cx="767125" cy="1626890"/>
                </a:xfrm>
              </p:grpSpPr>
              <p:sp>
                <p:nvSpPr>
                  <p:cNvPr id="143" name="Прямоугольник 142"/>
                  <p:cNvSpPr/>
                  <p:nvPr/>
                </p:nvSpPr>
                <p:spPr>
                  <a:xfrm rot="5400000">
                    <a:off x="5659077" y="4248077"/>
                    <a:ext cx="281940" cy="539229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4" name="Прямоугольник 143"/>
                  <p:cNvSpPr/>
                  <p:nvPr/>
                </p:nvSpPr>
                <p:spPr>
                  <a:xfrm rot="5400000">
                    <a:off x="5773026" y="4601388"/>
                    <a:ext cx="281940" cy="767123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5" name="Прямоугольник 144"/>
                  <p:cNvSpPr/>
                  <p:nvPr/>
                </p:nvSpPr>
                <p:spPr>
                  <a:xfrm rot="5400000">
                    <a:off x="4729211" y="4300255"/>
                    <a:ext cx="1626887" cy="2443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413363" y="2829134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16,1</a:t>
                  </a:r>
                  <a:endParaRPr lang="ru-RU" sz="1200" b="1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864169" y="316220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15,4</a:t>
                  </a:r>
                  <a:endParaRPr lang="ru-RU" sz="1200" b="1" dirty="0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1304398" y="3067193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15,6</a:t>
                  </a:r>
                  <a:endParaRPr lang="ru-RU" sz="1200" b="1" dirty="0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1749391" y="2839295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16,1</a:t>
                  </a:r>
                  <a:endParaRPr lang="ru-RU" sz="1200" b="1" dirty="0"/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741771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</p:grpSp>
      <p:sp>
        <p:nvSpPr>
          <p:cNvPr id="75" name="Овал 74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9090" y="5953731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30,3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2781729" y="6215341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2700</a:t>
            </a:r>
            <a:endParaRPr lang="ru-RU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275679" y="5678759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16,1</a:t>
            </a:r>
            <a:endParaRPr lang="ru-RU" sz="1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430168" y="2636734"/>
            <a:ext cx="281940" cy="1418481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853290" y="3253651"/>
            <a:ext cx="281940" cy="8309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5180" y="137926"/>
            <a:ext cx="843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Создание </a:t>
            </a:r>
            <a:r>
              <a:rPr lang="ru-RU" sz="2400" b="1" dirty="0">
                <a:solidFill>
                  <a:srgbClr val="0070C0"/>
                </a:solidFill>
              </a:rPr>
              <a:t>единого цифрового контура в здравоохранении 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на </a:t>
            </a:r>
            <a:r>
              <a:rPr lang="ru-RU" sz="2400" b="1" dirty="0">
                <a:solidFill>
                  <a:srgbClr val="0070C0"/>
                </a:solidFill>
              </a:rPr>
              <a:t>основе единой ГИС в сфере здравоохранения (ЕГИСЗ)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38" y="1150440"/>
            <a:ext cx="637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Число 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38" y="201853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2057" y="1027555"/>
            <a:ext cx="430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2709" y="4572273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4972383"/>
            <a:ext cx="4554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2019 году не менее 8 млн. граждан, а к концу 2024 года не менее 50 млн. граждан используют услуги Личного кабинета пациента «Мое здоровье» на Едином портале государственных услуг и функций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960984747"/>
              </p:ext>
            </p:extLst>
          </p:nvPr>
        </p:nvGraphicFramePr>
        <p:xfrm>
          <a:off x="10056067" y="130665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82277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28074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185286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75,3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30925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83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77812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24928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83757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158,3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0772" y="4676616"/>
            <a:ext cx="24098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Число </a:t>
            </a:r>
            <a:r>
              <a:rPr lang="ru-RU" sz="1200" dirty="0"/>
              <a:t>граждан, воспользовавшихся услугами (сервисами) в Личном кабинете пациента «Мое здоровье» на Едином портале государственных услуг и функций в отчетном году, тыс. чел.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10568" y="4541496"/>
            <a:ext cx="368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Доля государственных </a:t>
            </a:r>
            <a:r>
              <a:rPr lang="ru-RU" sz="1200" dirty="0"/>
              <a:t>и муниципальных медицинских организаций, и их структурных подразделений (включая ФАП и ФП, подключенных к сети Интернет) субъекта </a:t>
            </a:r>
            <a:r>
              <a:rPr lang="ru-RU" sz="1200" dirty="0" smtClean="0"/>
              <a:t>РФ, </a:t>
            </a:r>
            <a:r>
              <a:rPr lang="ru-RU" sz="1200" dirty="0"/>
              <a:t>оказывающих медицинскую помощь, подключенных к государственным информационным системам в сфере здравоохранения субъектов </a:t>
            </a:r>
            <a:r>
              <a:rPr lang="ru-RU" sz="1200" dirty="0" smtClean="0"/>
              <a:t>РФ, </a:t>
            </a:r>
            <a:r>
              <a:rPr lang="ru-RU" sz="1200" dirty="0"/>
              <a:t>соответствующим требованиям Минздрава России (ТВСП МО), УСЛ ЕД</a:t>
            </a:r>
            <a:r>
              <a:rPr lang="ru-RU" sz="1200" dirty="0" smtClean="0"/>
              <a:t>, </a:t>
            </a:r>
            <a:r>
              <a:rPr lang="ru-RU" sz="1200" dirty="0" err="1" smtClean="0"/>
              <a:t>усл</a:t>
            </a:r>
            <a:r>
              <a:rPr lang="ru-RU" sz="1200" dirty="0" smtClean="0"/>
              <a:t>. ед.</a:t>
            </a:r>
            <a:endParaRPr lang="ru-RU" sz="12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514069" y="2441037"/>
            <a:ext cx="2477487" cy="2496499"/>
            <a:chOff x="-36580" y="2805454"/>
            <a:chExt cx="2477487" cy="1334473"/>
          </a:xfrm>
        </p:grpSpPr>
        <p:sp>
          <p:nvSpPr>
            <p:cNvPr id="52" name="TextBox 5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08729" y="2805454"/>
              <a:ext cx="2032178" cy="958552"/>
              <a:chOff x="408729" y="2805454"/>
              <a:chExt cx="2032178" cy="958552"/>
            </a:xfrm>
          </p:grpSpPr>
          <p:grpSp>
            <p:nvGrpSpPr>
              <p:cNvPr id="61" name="Группа 60"/>
              <p:cNvGrpSpPr/>
              <p:nvPr/>
            </p:nvGrpSpPr>
            <p:grpSpPr>
              <a:xfrm rot="16200000">
                <a:off x="957920" y="2547866"/>
                <a:ext cx="810487" cy="1621794"/>
                <a:chOff x="5520914" y="3499029"/>
                <a:chExt cx="810487" cy="1621794"/>
              </a:xfrm>
            </p:grpSpPr>
            <p:sp>
              <p:nvSpPr>
                <p:cNvPr id="66" name="Прямоугольник 65"/>
                <p:cNvSpPr/>
                <p:nvPr/>
              </p:nvSpPr>
              <p:spPr>
                <a:xfrm rot="5400000">
                  <a:off x="5445076" y="3584389"/>
                  <a:ext cx="253778" cy="830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 rot="5400000">
                  <a:off x="5475540" y="3978689"/>
                  <a:ext cx="281940" cy="1721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 rot="5400000">
                  <a:off x="5591811" y="4315348"/>
                  <a:ext cx="281940" cy="40468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 rot="5400000">
                  <a:off x="5789949" y="4579370"/>
                  <a:ext cx="281940" cy="80096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408729" y="351904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8.39</a:t>
                </a:r>
                <a:endParaRPr lang="ru-RU" sz="12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39119" y="344585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16,1</a:t>
                </a:r>
                <a:endParaRPr lang="ru-RU" sz="1200" b="1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213921" y="3206403"/>
                <a:ext cx="662184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</a:t>
                </a:r>
                <a:r>
                  <a:rPr lang="ru-RU" sz="1200" b="1" dirty="0" smtClean="0"/>
                  <a:t>1,48</a:t>
                </a:r>
                <a:endParaRPr lang="ru-RU" sz="12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752803" y="2805454"/>
                <a:ext cx="688104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409,71</a:t>
                </a:r>
                <a:endParaRPr lang="ru-RU" sz="1200" b="1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142562" y="2090673"/>
            <a:ext cx="2373693" cy="2696160"/>
            <a:chOff x="-36580" y="2698730"/>
            <a:chExt cx="2373693" cy="1441197"/>
          </a:xfrm>
        </p:grpSpPr>
        <p:sp>
          <p:nvSpPr>
            <p:cNvPr id="73" name="TextBox 7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382596" y="2698730"/>
              <a:ext cx="1954517" cy="1056068"/>
              <a:chOff x="382596" y="2698730"/>
              <a:chExt cx="1954517" cy="1056068"/>
            </a:xfrm>
          </p:grpSpPr>
          <p:grpSp>
            <p:nvGrpSpPr>
              <p:cNvPr id="78" name="Группа 77"/>
              <p:cNvGrpSpPr/>
              <p:nvPr/>
            </p:nvGrpSpPr>
            <p:grpSpPr>
              <a:xfrm rot="16200000">
                <a:off x="916380" y="2489503"/>
                <a:ext cx="901184" cy="1629405"/>
                <a:chOff x="5530124" y="3499031"/>
                <a:chExt cx="901184" cy="1629405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 rot="5400000">
                  <a:off x="5473943" y="3555522"/>
                  <a:ext cx="253778" cy="14079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 rot="5400000">
                  <a:off x="5650154" y="3804075"/>
                  <a:ext cx="281940" cy="52137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 rot="5400000">
                  <a:off x="5839902" y="4067256"/>
                  <a:ext cx="281940" cy="90087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 rot="5400000">
                  <a:off x="5839901" y="4537029"/>
                  <a:ext cx="281940" cy="90087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>
                <a:off x="382596" y="346002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</a:t>
                </a:r>
                <a:r>
                  <a:rPr lang="ru-RU" sz="1200" b="1" dirty="0" smtClean="0"/>
                  <a:t>11</a:t>
                </a:r>
                <a:endParaRPr lang="ru-RU" sz="12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21592" y="307189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282</a:t>
                </a:r>
                <a:endParaRPr lang="ru-RU" sz="12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258972" y="269873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458</a:t>
                </a:r>
                <a:endParaRPr lang="ru-RU" sz="12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744293" y="270554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458</a:t>
                </a:r>
                <a:endParaRPr lang="ru-RU" sz="1200" b="1" dirty="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8" name="Овал 67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111,6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44,0</a:t>
            </a:r>
            <a:r>
              <a:rPr lang="ru-RU" dirty="0" smtClean="0"/>
              <a:t>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4432" y="6111253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 23,21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4089431" y="6249135"/>
            <a:ext cx="192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 </a:t>
            </a:r>
            <a:r>
              <a:rPr lang="ru-RU" sz="1400" dirty="0" smtClean="0"/>
              <a:t>213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3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0408" y="121679"/>
            <a:ext cx="1163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Культурная среда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416" y="1201133"/>
            <a:ext cx="671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Обеспечение условий доступности к лучшим образцам культуры путем создания современной инфраструктуры для творческой самореализации и досуга населения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416" y="213613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2780" y="1101999"/>
            <a:ext cx="393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35" y="2700916"/>
            <a:ext cx="644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2019 </a:t>
            </a:r>
            <a:r>
              <a:rPr lang="ru-RU" sz="1600" dirty="0"/>
              <a:t>году жители Ленинградской области получат новые и модернизированные объекты культуры.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4299" y="46764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6" y="5389400"/>
            <a:ext cx="455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Повышение качества жизни граждан путем модернизации инфраструктуры организаций формирующих культурное пространство ЛО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08270146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668228" y="2005656"/>
            <a:ext cx="173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57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29,1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86,1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13035" y="3388852"/>
            <a:ext cx="6637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Современное оборудование </a:t>
            </a:r>
            <a:r>
              <a:rPr lang="ru-RU" sz="1600" dirty="0" smtClean="0"/>
              <a:t>получат </a:t>
            </a:r>
            <a:r>
              <a:rPr lang="ru-RU" sz="1600" b="1" dirty="0" smtClean="0">
                <a:solidFill>
                  <a:srgbClr val="0070C0"/>
                </a:solidFill>
              </a:rPr>
              <a:t>12</a:t>
            </a:r>
            <a:r>
              <a:rPr lang="ru-RU" sz="1200" dirty="0" smtClean="0"/>
              <a:t> </a:t>
            </a:r>
            <a:r>
              <a:rPr lang="ru-RU" sz="1600" dirty="0"/>
              <a:t>организаций культуры, в том числе: </a:t>
            </a:r>
            <a:endParaRPr lang="ru-RU" sz="1600" dirty="0" smtClean="0"/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</a:rPr>
              <a:t>9</a:t>
            </a:r>
            <a:r>
              <a:rPr lang="ru-RU" sz="1200" dirty="0" smtClean="0"/>
              <a:t> </a:t>
            </a:r>
            <a:r>
              <a:rPr lang="ru-RU" sz="1600" dirty="0"/>
              <a:t>учреждений дополнительного образования </a:t>
            </a:r>
            <a:r>
              <a:rPr lang="ru-RU" sz="1600" dirty="0" smtClean="0"/>
              <a:t>детей,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ru-RU" sz="1600" b="1" dirty="0" smtClean="0">
                <a:solidFill>
                  <a:srgbClr val="0070C0"/>
                </a:solidFill>
              </a:rPr>
              <a:t>2</a:t>
            </a:r>
            <a:r>
              <a:rPr lang="ru-RU" sz="1200" dirty="0" smtClean="0"/>
              <a:t> </a:t>
            </a:r>
            <a:r>
              <a:rPr lang="ru-RU" sz="1600" dirty="0"/>
              <a:t>учреждения, оснащенные передвижными многофункциональными культурными </a:t>
            </a:r>
            <a:r>
              <a:rPr lang="ru-RU" sz="1600" dirty="0" smtClean="0"/>
              <a:t>центрами,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70C0"/>
                </a:solidFill>
              </a:rPr>
              <a:t>1</a:t>
            </a:r>
            <a:r>
              <a:rPr lang="ru-RU" sz="1200" dirty="0" smtClean="0"/>
              <a:t> </a:t>
            </a:r>
            <a:r>
              <a:rPr lang="ru-RU" sz="1600" dirty="0" smtClean="0"/>
              <a:t>муниципальная библиотека, оснащенная </a:t>
            </a:r>
            <a:r>
              <a:rPr lang="ru-RU" sz="1600" dirty="0"/>
              <a:t>по принципу модельной </a:t>
            </a:r>
            <a:r>
              <a:rPr lang="ru-RU" sz="1600" dirty="0" smtClean="0"/>
              <a:t>библиотеки</a:t>
            </a:r>
            <a:r>
              <a:rPr lang="ru-RU" sz="1600" dirty="0"/>
              <a:t>.</a:t>
            </a:r>
            <a:endParaRPr lang="ru-RU" sz="1600" dirty="0" smtClean="0"/>
          </a:p>
        </p:txBody>
      </p:sp>
      <p:sp>
        <p:nvSpPr>
          <p:cNvPr id="33" name="Овал 32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-1" y="176132"/>
            <a:ext cx="2040557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Культура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86,1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77,3</a:t>
            </a:r>
            <a:r>
              <a:rPr lang="ru-RU" dirty="0" smtClean="0"/>
              <a:t>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1242" y="5389400"/>
            <a:ext cx="4888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Достижение на 01.10.2019г.:  </a:t>
            </a:r>
            <a:r>
              <a:rPr lang="ru-RU" sz="2000" dirty="0" smtClean="0"/>
              <a:t>24,7%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55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1395" y="169087"/>
            <a:ext cx="1163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Творческие люди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38" y="1201133"/>
            <a:ext cx="703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Цель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ru-RU" sz="1600" dirty="0"/>
              <a:t>Увеличение количества граждан, вовлеченных в культурную деятельность путем поддержки и  реализации творческих инициатив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5638" y="213613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3917" y="1121519"/>
            <a:ext cx="3657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637" y="2758790"/>
            <a:ext cx="52891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ходе реализации </a:t>
            </a:r>
            <a:r>
              <a:rPr lang="ru-RU" sz="1600" dirty="0" smtClean="0"/>
              <a:t>проекта в 2019 году планируется: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Присуждение </a:t>
            </a:r>
            <a:r>
              <a:rPr lang="ru-RU" sz="2000" b="1" dirty="0" smtClean="0">
                <a:solidFill>
                  <a:srgbClr val="0070C0"/>
                </a:solidFill>
              </a:rPr>
              <a:t>31</a:t>
            </a:r>
            <a:r>
              <a:rPr lang="ru-RU" sz="1600" dirty="0" smtClean="0"/>
              <a:t> стипендии </a:t>
            </a:r>
            <a:r>
              <a:rPr lang="ru-RU" sz="1600" dirty="0"/>
              <a:t>молодым дарованиям – учащимся и студентам образовательных учреждений в сфере культуры Ленинградской </a:t>
            </a:r>
            <a:r>
              <a:rPr lang="ru-RU" sz="1600" dirty="0" smtClean="0"/>
              <a:t>области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Мероприятия </a:t>
            </a:r>
            <a:r>
              <a:rPr lang="ru-RU" sz="1600" dirty="0"/>
              <a:t>по повышению квалификации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150</a:t>
            </a:r>
            <a:r>
              <a:rPr lang="ru-RU" sz="1600" dirty="0" smtClean="0"/>
              <a:t> специалистов </a:t>
            </a:r>
            <a:r>
              <a:rPr lang="ru-RU" sz="1600" dirty="0"/>
              <a:t>в сфере культуры.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7762" y="476328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3" y="5321612"/>
            <a:ext cx="4093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Поддержка </a:t>
            </a:r>
            <a:r>
              <a:rPr lang="ru-RU" sz="1400" dirty="0"/>
              <a:t>творческих инициатив, способствующих самореализации населения, в первую очередь талантливых детей и </a:t>
            </a:r>
            <a:r>
              <a:rPr lang="ru-RU" sz="1400" dirty="0" smtClean="0"/>
              <a:t>молодежи. </a:t>
            </a:r>
            <a:r>
              <a:rPr lang="ru-RU" sz="1400" dirty="0"/>
              <a:t>Повышение квалификации кадров в сфере культуры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62708261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54,11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282414" y="2058192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54,11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26" name="Овал 25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1" y="176132"/>
            <a:ext cx="2040557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Культура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68377" y="3445925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52,5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97%</a:t>
            </a:r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637" y="4624780"/>
            <a:ext cx="4950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Достижение на 01.10.2019г.:  </a:t>
            </a:r>
            <a:r>
              <a:rPr lang="ru-RU" sz="2000" dirty="0" smtClean="0"/>
              <a:t>80,3%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05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203" y="131743"/>
            <a:ext cx="1163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Цифровая культура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446" y="1201133"/>
            <a:ext cx="6509006" cy="125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Цель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r>
              <a:rPr lang="ru-RU" sz="1500" dirty="0"/>
              <a:t>Увеличение числа обращений к цифровым ресурсам культуры в 5 раз за счет создания 6 виртуальных концертных залов и 6 выставочных проектов, снабженных цифровыми гидами в формате дополненной реальности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446" y="24567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3917" y="1101470"/>
            <a:ext cx="3647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36" y="3086351"/>
            <a:ext cx="7031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площадках учреждений культуры (домах культуры, библиотеках, музеях</a:t>
            </a:r>
            <a:r>
              <a:rPr lang="ru-RU" sz="1600" dirty="0" smtClean="0"/>
              <a:t>) в 2019 году </a:t>
            </a:r>
            <a:r>
              <a:rPr lang="ru-RU" sz="1600" dirty="0"/>
              <a:t>будет </a:t>
            </a:r>
            <a:r>
              <a:rPr lang="ru-RU" sz="1600" dirty="0" smtClean="0"/>
              <a:t>создан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 smtClean="0"/>
              <a:t> виртуальный концертный зал, оснащенный </a:t>
            </a:r>
            <a:r>
              <a:rPr lang="ru-RU" sz="1600" dirty="0"/>
              <a:t>мультимедийным оборудованием и скоростным Интернетом, формат которых позволит в онлайн режиме обеспечить жителям участие в знаковых региональных культурных мероприятиях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1583" y="476363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6" y="5359868"/>
            <a:ext cx="455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Поддержка творческих инициатив, способствующих самореализации населения (талантливых детей и молодежи). Повышение квалификации кадров в сфере культуры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694725559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TextBox 162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2,0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282414" y="2058192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2,0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3035" y="4464546"/>
            <a:ext cx="7031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Разработанная Минкультуры России платформа  для создания интерактивных гидов с технологией дополненной реальности, </a:t>
            </a:r>
            <a:r>
              <a:rPr lang="ru-RU" sz="1600" dirty="0" smtClean="0"/>
              <a:t>позволит в 2019 году </a:t>
            </a:r>
            <a:r>
              <a:rPr lang="ru-RU" sz="1600" dirty="0"/>
              <a:t>оснастить интерактивными гидами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600" dirty="0" smtClean="0"/>
              <a:t> лучший проект </a:t>
            </a:r>
            <a:r>
              <a:rPr lang="ru-RU" sz="1600" dirty="0"/>
              <a:t>в </a:t>
            </a:r>
            <a:r>
              <a:rPr lang="ru-RU" sz="1600" dirty="0" smtClean="0"/>
              <a:t>музее </a:t>
            </a:r>
            <a:r>
              <a:rPr lang="ru-RU" sz="1600" dirty="0"/>
              <a:t>Ленинградской </a:t>
            </a:r>
            <a:r>
              <a:rPr lang="ru-RU" sz="1600" dirty="0" smtClean="0"/>
              <a:t>области – ГБУК ЛО «Выборгский объединенный музей». </a:t>
            </a:r>
            <a:endParaRPr lang="ru-RU" sz="1600" dirty="0"/>
          </a:p>
        </p:txBody>
      </p:sp>
      <p:sp>
        <p:nvSpPr>
          <p:cNvPr id="27" name="Овал 26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1" y="176132"/>
            <a:ext cx="2040557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Культура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2,0 </a:t>
            </a:r>
            <a:r>
              <a:rPr lang="ru-RU" dirty="0" smtClean="0"/>
              <a:t>млн </a:t>
            </a:r>
            <a:r>
              <a:rPr lang="ru-RU" dirty="0" smtClean="0"/>
              <a:t>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100,0%</a:t>
            </a:r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035" y="5711337"/>
            <a:ext cx="5196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Достижение на 01.10.2019г.:  </a:t>
            </a:r>
            <a:r>
              <a:rPr lang="ru-RU" sz="2000" dirty="0" smtClean="0"/>
              <a:t>100,0%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23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204" y="159694"/>
            <a:ext cx="1163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Учитель будущего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673" y="1201133"/>
            <a:ext cx="67144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Обеспечение вхождения РФ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работников, охватывающей не менее 50% учителей общеобразовательных организаций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90572" y="213613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763" y="1082542"/>
            <a:ext cx="421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6356" y="3186101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3" y="3750744"/>
            <a:ext cx="4629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Внедрение национальной системы профессионального роста педагогических работников, охватывающей не менее </a:t>
            </a:r>
            <a:r>
              <a:rPr lang="ru-RU" sz="1600" dirty="0" smtClean="0"/>
              <a:t>50% </a:t>
            </a:r>
            <a:r>
              <a:rPr lang="ru-RU" sz="1600" dirty="0"/>
              <a:t>учителей общеобразовательных организаций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34908732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309032" y="4397075"/>
            <a:ext cx="2367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учителей общеобразовательных организаций, вовлеченных в национальную систему профессионального роста педагогических работников, %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13204" y="4397075"/>
            <a:ext cx="2247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муниципальных образований ЛО, обеспечивших деятельность центров непрерывного повышения профессионального мастерства </a:t>
            </a:r>
            <a:r>
              <a:rPr lang="ru-RU" sz="1200" dirty="0" err="1" smtClean="0"/>
              <a:t>пед</a:t>
            </a:r>
            <a:r>
              <a:rPr lang="ru-RU" sz="1200" dirty="0" smtClean="0"/>
              <a:t>. работников, </a:t>
            </a:r>
            <a:r>
              <a:rPr lang="ru-RU" sz="1200" dirty="0"/>
              <a:t>%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61765" y="4444001"/>
            <a:ext cx="209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педагогических работников, прошедших добровольную независимую оценку </a:t>
            </a:r>
            <a:r>
              <a:rPr lang="ru-RU" sz="1200" dirty="0" smtClean="0"/>
              <a:t>квалификации</a:t>
            </a:r>
            <a:r>
              <a:rPr lang="ru-RU" sz="1200" dirty="0"/>
              <a:t>, % 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-200308" y="2844258"/>
            <a:ext cx="2366453" cy="2088170"/>
            <a:chOff x="-36580" y="3023723"/>
            <a:chExt cx="2366453" cy="1116204"/>
          </a:xfrm>
        </p:grpSpPr>
        <p:sp>
          <p:nvSpPr>
            <p:cNvPr id="125" name="TextBox 12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8" name="Группа 127"/>
            <p:cNvGrpSpPr/>
            <p:nvPr/>
          </p:nvGrpSpPr>
          <p:grpSpPr>
            <a:xfrm>
              <a:off x="374976" y="3023723"/>
              <a:ext cx="1954897" cy="731073"/>
              <a:chOff x="374976" y="3023723"/>
              <a:chExt cx="1954897" cy="731073"/>
            </a:xfrm>
          </p:grpSpPr>
          <p:grpSp>
            <p:nvGrpSpPr>
              <p:cNvPr id="130" name="Группа 129"/>
              <p:cNvGrpSpPr/>
              <p:nvPr/>
            </p:nvGrpSpPr>
            <p:grpSpPr>
              <a:xfrm rot="16200000">
                <a:off x="1076876" y="2649999"/>
                <a:ext cx="580189" cy="1629405"/>
                <a:chOff x="5530124" y="3499031"/>
                <a:chExt cx="580189" cy="1629405"/>
              </a:xfrm>
            </p:grpSpPr>
            <p:sp>
              <p:nvSpPr>
                <p:cNvPr id="137" name="Прямоугольник 136"/>
                <p:cNvSpPr/>
                <p:nvPr/>
              </p:nvSpPr>
              <p:spPr>
                <a:xfrm rot="5400000">
                  <a:off x="5518241" y="4388915"/>
                  <a:ext cx="281940" cy="2575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Прямоугольник 137"/>
                <p:cNvSpPr/>
                <p:nvPr/>
              </p:nvSpPr>
              <p:spPr>
                <a:xfrm rot="5400000">
                  <a:off x="5679404" y="4697526"/>
                  <a:ext cx="281940" cy="57987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374976" y="357199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819093" y="356690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275273" y="33400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37053" y="30237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</a:t>
                </a:r>
                <a:endParaRPr lang="ru-RU" sz="1200" b="1" dirty="0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4833006" y="2712063"/>
            <a:ext cx="2371171" cy="2237881"/>
            <a:chOff x="-36580" y="2943697"/>
            <a:chExt cx="2371171" cy="1196230"/>
          </a:xfrm>
        </p:grpSpPr>
        <p:sp>
          <p:nvSpPr>
            <p:cNvPr id="141" name="TextBox 14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44" name="Группа 143"/>
            <p:cNvGrpSpPr/>
            <p:nvPr/>
          </p:nvGrpSpPr>
          <p:grpSpPr>
            <a:xfrm>
              <a:off x="392179" y="2943697"/>
              <a:ext cx="1925936" cy="810792"/>
              <a:chOff x="392179" y="2943697"/>
              <a:chExt cx="1925936" cy="810792"/>
            </a:xfrm>
          </p:grpSpPr>
          <p:grpSp>
            <p:nvGrpSpPr>
              <p:cNvPr id="146" name="Группа 145"/>
              <p:cNvGrpSpPr/>
              <p:nvPr/>
            </p:nvGrpSpPr>
            <p:grpSpPr>
              <a:xfrm rot="16200000">
                <a:off x="1038375" y="2613707"/>
                <a:ext cx="654675" cy="1626889"/>
                <a:chOff x="5530432" y="3499030"/>
                <a:chExt cx="654675" cy="1626889"/>
              </a:xfrm>
            </p:grpSpPr>
            <p:sp>
              <p:nvSpPr>
                <p:cNvPr id="154" name="Прямоугольник 153"/>
                <p:cNvSpPr/>
                <p:nvPr/>
              </p:nvSpPr>
              <p:spPr>
                <a:xfrm rot="5400000">
                  <a:off x="5505743" y="4401411"/>
                  <a:ext cx="281940" cy="23256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716801" y="4657613"/>
                  <a:ext cx="281940" cy="65467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392179" y="358442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837133" y="358212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1272511" y="33584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</a:t>
                </a:r>
                <a:endParaRPr lang="ru-RU" sz="12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1725295" y="294369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71" name="Овал 70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514953" y="2863663"/>
            <a:ext cx="2366453" cy="2088170"/>
            <a:chOff x="-36580" y="3023723"/>
            <a:chExt cx="2366453" cy="1116204"/>
          </a:xfrm>
        </p:grpSpPr>
        <p:sp>
          <p:nvSpPr>
            <p:cNvPr id="90" name="TextBox 8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74976" y="3023723"/>
              <a:ext cx="1954897" cy="731073"/>
              <a:chOff x="374976" y="3023723"/>
              <a:chExt cx="1954897" cy="731073"/>
            </a:xfrm>
          </p:grpSpPr>
          <p:grpSp>
            <p:nvGrpSpPr>
              <p:cNvPr id="95" name="Группа 94"/>
              <p:cNvGrpSpPr/>
              <p:nvPr/>
            </p:nvGrpSpPr>
            <p:grpSpPr>
              <a:xfrm rot="16200000">
                <a:off x="1076876" y="2649999"/>
                <a:ext cx="580189" cy="1629405"/>
                <a:chOff x="5530124" y="3499031"/>
                <a:chExt cx="580189" cy="1629405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 rot="5400000">
                  <a:off x="5518241" y="4388915"/>
                  <a:ext cx="281940" cy="2575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 rot="5400000">
                  <a:off x="5679404" y="4697526"/>
                  <a:ext cx="281940" cy="57987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374976" y="357199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19093" y="356690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275273" y="33400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</a:t>
                </a:r>
                <a:endParaRPr lang="ru-RU" sz="12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737053" y="30237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61809" y="6122167"/>
            <a:ext cx="692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Значения показателей на 2019 год не предусмотрены</a:t>
            </a:r>
          </a:p>
        </p:txBody>
      </p:sp>
    </p:spTree>
    <p:extLst>
      <p:ext uri="{BB962C8B-B14F-4D97-AF65-F5344CB8AC3E}">
        <p14:creationId xmlns:p14="http://schemas.microsoft.com/office/powerpoint/2010/main" val="2081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204" y="151381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Цифровая </a:t>
            </a:r>
            <a:r>
              <a:rPr lang="ru-RU" sz="4000" b="1" dirty="0">
                <a:solidFill>
                  <a:srgbClr val="0070C0"/>
                </a:solidFill>
              </a:rPr>
              <a:t>образовательная среда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90" y="1051184"/>
            <a:ext cx="67144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131" y="2269942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4029" y="1482071"/>
            <a:ext cx="439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300" y="434359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5058" y="4853563"/>
            <a:ext cx="455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  <a:endParaRPr lang="ru-RU" sz="16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02719502"/>
              </p:ext>
            </p:extLst>
          </p:nvPr>
        </p:nvGraphicFramePr>
        <p:xfrm>
          <a:off x="9932176" y="1770043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34300" y="252838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34300" y="2535813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71717" y="2495325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828637" y="2650123"/>
            <a:ext cx="1783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обучающихся по программам общего образования, дополнительного образования и СПО, для которых формируется цифровой образовательный профиль и индивидуальный план обучения, %</a:t>
            </a:r>
            <a:endParaRPr lang="ru-RU" sz="1200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-382772" y="2633203"/>
            <a:ext cx="2195393" cy="1763871"/>
            <a:chOff x="-36580" y="3089301"/>
            <a:chExt cx="2382203" cy="1050626"/>
          </a:xfrm>
        </p:grpSpPr>
        <p:sp>
          <p:nvSpPr>
            <p:cNvPr id="52" name="TextBox 5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57" name="Группа 56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30</a:t>
                </a:r>
                <a:endParaRPr lang="ru-RU" sz="12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9</a:t>
                </a:r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1" name="Овал 60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766127" y="2633204"/>
            <a:ext cx="0" cy="4158903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166046" y="4904378"/>
            <a:ext cx="7178408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/>
          <p:cNvGrpSpPr/>
          <p:nvPr/>
        </p:nvGrpSpPr>
        <p:grpSpPr>
          <a:xfrm>
            <a:off x="3296618" y="2650123"/>
            <a:ext cx="2195393" cy="1763871"/>
            <a:chOff x="-36580" y="3089301"/>
            <a:chExt cx="2382203" cy="1050626"/>
          </a:xfrm>
        </p:grpSpPr>
        <p:sp>
          <p:nvSpPr>
            <p:cNvPr id="72" name="TextBox 7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75" name="Группа 74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77" name="Группа 76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82" name="Прямоугольник 81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40</a:t>
                </a:r>
                <a:endParaRPr lang="ru-RU" sz="12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95</a:t>
                </a:r>
                <a:endParaRPr lang="ru-RU" sz="1200" b="1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77147" y="2632303"/>
            <a:ext cx="1994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образовательных организаций, реализующих программы общего образования, дополнительного образования и СПО, использующих федеральную информационно-сервисную платформу, %</a:t>
            </a:r>
            <a:endParaRPr lang="ru-RU" sz="1200" dirty="0"/>
          </a:p>
        </p:txBody>
      </p:sp>
      <p:grpSp>
        <p:nvGrpSpPr>
          <p:cNvPr id="87" name="Группа 86"/>
          <p:cNvGrpSpPr/>
          <p:nvPr/>
        </p:nvGrpSpPr>
        <p:grpSpPr>
          <a:xfrm>
            <a:off x="-388481" y="4920734"/>
            <a:ext cx="2195393" cy="1763871"/>
            <a:chOff x="-36580" y="3089301"/>
            <a:chExt cx="2382203" cy="1050626"/>
          </a:xfrm>
        </p:grpSpPr>
        <p:sp>
          <p:nvSpPr>
            <p:cNvPr id="88" name="TextBox 8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112" name="Группа 111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117" name="Прямоугольник 116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</a:t>
                </a:r>
                <a:endParaRPr lang="ru-RU" sz="1200" b="1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</a:t>
                </a:r>
                <a:endParaRPr lang="ru-RU" sz="1200" b="1" dirty="0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1828637" y="4878607"/>
            <a:ext cx="1783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обучающихся по программам общего образования и СПО, </a:t>
            </a:r>
            <a:r>
              <a:rPr lang="ru-RU" sz="1200" dirty="0"/>
              <a:t>использующих федеральную информационно-сервисную </a:t>
            </a:r>
            <a:r>
              <a:rPr lang="ru-RU" sz="1200" dirty="0" smtClean="0"/>
              <a:t>платформу для «горизонтального» обучения, %</a:t>
            </a:r>
            <a:endParaRPr lang="ru-RU" sz="1200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3296618" y="4952666"/>
            <a:ext cx="2195393" cy="1763871"/>
            <a:chOff x="-36580" y="3089301"/>
            <a:chExt cx="2382203" cy="1050626"/>
          </a:xfrm>
        </p:grpSpPr>
        <p:sp>
          <p:nvSpPr>
            <p:cNvPr id="123" name="TextBox 12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26" name="Группа 125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128" name="Группа 127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133" name="Прямоугольник 132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9" name="TextBox 128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</a:t>
                </a:r>
                <a:endParaRPr lang="ru-RU" sz="1200" b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5</a:t>
                </a:r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5492011" y="5002826"/>
            <a:ext cx="1980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педагогических работников общего образования, прошедших повышение квалификации в цифровой форме с использованием информационного ресурса «одного окна», %</a:t>
            </a:r>
            <a:endParaRPr lang="ru-RU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66046" y="467566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200" b="1" dirty="0" smtClean="0"/>
              <a:t>0%</a:t>
            </a:r>
            <a:endParaRPr lang="ru-RU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3766127" y="4675666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200" b="1" dirty="0" smtClean="0"/>
              <a:t>0% </a:t>
            </a:r>
            <a:endParaRPr lang="ru-RU" sz="12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7616" y="6546105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200" b="1" dirty="0" smtClean="0"/>
              <a:t>0% </a:t>
            </a:r>
            <a:endParaRPr lang="ru-RU" sz="12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818548" y="6550634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200" b="1" dirty="0" smtClean="0"/>
              <a:t>0%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0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6315" y="46607"/>
            <a:ext cx="938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Молодые </a:t>
            </a:r>
            <a:r>
              <a:rPr lang="ru-RU" sz="2800" b="1" dirty="0">
                <a:solidFill>
                  <a:srgbClr val="0070C0"/>
                </a:solidFill>
              </a:rPr>
              <a:t>профессионалы (Повышение конкурентоспособности профессионального образования)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676" y="1206260"/>
            <a:ext cx="671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модернизация </a:t>
            </a:r>
            <a:r>
              <a:rPr lang="ru-RU" sz="1400" dirty="0"/>
              <a:t>профессионального образования, в том числе посредством внедрения адаптивных, практико-ориентированных и гибких образовательных программ в 100% профессиональных образовательных организациях к 2024 году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550" y="240206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6727" y="1071821"/>
            <a:ext cx="413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6727" y="311200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164" y="3661985"/>
            <a:ext cx="45542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Создано </a:t>
            </a:r>
            <a:r>
              <a:rPr lang="ru-RU" sz="1400" dirty="0"/>
              <a:t>100 центров опережающей профессиональной </a:t>
            </a:r>
            <a:r>
              <a:rPr lang="ru-RU" sz="1400" dirty="0" smtClean="0"/>
              <a:t>подготовки;</a:t>
            </a:r>
          </a:p>
          <a:p>
            <a:r>
              <a:rPr lang="ru-RU" sz="1400" dirty="0"/>
              <a:t>- Не менее 70% обучающихся организаций, осуществляющих</a:t>
            </a:r>
          </a:p>
          <a:p>
            <a:r>
              <a:rPr lang="ru-RU" sz="1400" dirty="0"/>
              <a:t>образовательную деятельность по образовательным программам среднего профессионального образования, вовлечены в различные </a:t>
            </a:r>
            <a:r>
              <a:rPr lang="ru-RU" sz="1400" dirty="0" smtClean="0"/>
              <a:t>формы наставничества;</a:t>
            </a:r>
          </a:p>
          <a:p>
            <a:r>
              <a:rPr lang="ru-RU" sz="1400" dirty="0"/>
              <a:t>- Не менее 35 тыс. преподавателей (мастеров производственного</a:t>
            </a:r>
          </a:p>
          <a:p>
            <a:r>
              <a:rPr lang="ru-RU" sz="1400" dirty="0"/>
              <a:t>обучения) прошли повышение квалификации по программам, основанным на опыте Союза </a:t>
            </a:r>
            <a:r>
              <a:rPr lang="ru-RU" sz="1400" dirty="0" err="1"/>
              <a:t>Ворлдскиллс</a:t>
            </a:r>
            <a:r>
              <a:rPr lang="ru-RU" sz="1400" dirty="0"/>
              <a:t> Россия, из них не менее 10 тыс</a:t>
            </a:r>
            <a:r>
              <a:rPr lang="ru-RU" sz="1400" dirty="0" smtClean="0"/>
              <a:t>. преподавателей </a:t>
            </a:r>
            <a:r>
              <a:rPr lang="ru-RU" sz="1400" dirty="0"/>
              <a:t>(мастеров производственного обучения) сертифицированы в качестве экспертов </a:t>
            </a:r>
            <a:r>
              <a:rPr lang="ru-RU" sz="1400" dirty="0" err="1"/>
              <a:t>Ворлдскиллс</a:t>
            </a:r>
            <a:endParaRPr lang="ru-RU" sz="14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/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921714" y="5128562"/>
            <a:ext cx="18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центров опережающей профессиональной подготовки, единиц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09998" y="5093371"/>
            <a:ext cx="1952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мастерских, оснащенных современной материально-технической базой по одной из компетенций накопительным итогом, единиц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21714" y="2717682"/>
            <a:ext cx="1660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организаций, осуществляющих образовательную деятельность по образовательным программам </a:t>
            </a:r>
            <a:r>
              <a:rPr lang="ru-RU" sz="1200" dirty="0" smtClean="0"/>
              <a:t>СПО, </a:t>
            </a:r>
            <a:r>
              <a:rPr lang="ru-RU" sz="1200" dirty="0"/>
              <a:t>итоговая аттестация в которых проводится в форме демонстрационного экзамена, </a:t>
            </a:r>
            <a:r>
              <a:rPr lang="ru-RU" sz="1200" dirty="0" smtClean="0"/>
              <a:t>% </a:t>
            </a:r>
            <a:endParaRPr lang="ru-RU" sz="1200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361894" y="5369393"/>
            <a:ext cx="2374800" cy="1247472"/>
            <a:chOff x="-36580" y="3473106"/>
            <a:chExt cx="2374800" cy="666821"/>
          </a:xfrm>
        </p:grpSpPr>
        <p:sp>
          <p:nvSpPr>
            <p:cNvPr id="74" name="TextBox 7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77" name="Группа 76"/>
            <p:cNvGrpSpPr/>
            <p:nvPr/>
          </p:nvGrpSpPr>
          <p:grpSpPr>
            <a:xfrm>
              <a:off x="392636" y="3473106"/>
              <a:ext cx="1945584" cy="300360"/>
              <a:chOff x="392636" y="3473106"/>
              <a:chExt cx="1945584" cy="300360"/>
            </a:xfrm>
          </p:grpSpPr>
          <p:grpSp>
            <p:nvGrpSpPr>
              <p:cNvPr id="79" name="Группа 78"/>
              <p:cNvGrpSpPr/>
              <p:nvPr/>
            </p:nvGrpSpPr>
            <p:grpSpPr>
              <a:xfrm rot="16200000">
                <a:off x="1293121" y="2883066"/>
                <a:ext cx="140088" cy="1621795"/>
                <a:chOff x="5520914" y="3499029"/>
                <a:chExt cx="140088" cy="1621795"/>
              </a:xfrm>
            </p:grpSpPr>
            <p:sp>
              <p:nvSpPr>
                <p:cNvPr id="87" name="Прямоугольник 86"/>
                <p:cNvSpPr/>
                <p:nvPr/>
              </p:nvSpPr>
              <p:spPr>
                <a:xfrm rot="5400000">
                  <a:off x="5454749" y="4914570"/>
                  <a:ext cx="281940" cy="13056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0" name="TextBox 79"/>
              <p:cNvSpPr txBox="1"/>
              <p:nvPr/>
            </p:nvSpPr>
            <p:spPr>
              <a:xfrm>
                <a:off x="392636" y="362540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54410" y="361516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318043" y="36037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45400" y="347310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</a:t>
                </a:r>
                <a:endParaRPr lang="ru-RU" sz="1200" b="1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4" name="Овал 83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3766127" y="2633204"/>
            <a:ext cx="0" cy="4158903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166046" y="4904378"/>
            <a:ext cx="7178408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-382772" y="2771702"/>
            <a:ext cx="2195393" cy="1763871"/>
            <a:chOff x="-36580" y="3089301"/>
            <a:chExt cx="2382203" cy="1050626"/>
          </a:xfrm>
        </p:grpSpPr>
        <p:sp>
          <p:nvSpPr>
            <p:cNvPr id="95" name="TextBox 9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100" name="Группа 99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105" name="Прямоугольник 104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</a:t>
                </a:r>
                <a:endParaRPr lang="ru-RU" sz="12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</a:t>
                </a:r>
                <a:endParaRPr lang="ru-RU" sz="1200" b="1" dirty="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3472714" y="2745925"/>
            <a:ext cx="2195393" cy="1763871"/>
            <a:chOff x="-36580" y="3089301"/>
            <a:chExt cx="2382203" cy="1050626"/>
          </a:xfrm>
        </p:grpSpPr>
        <p:sp>
          <p:nvSpPr>
            <p:cNvPr id="110" name="TextBox 10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408729" y="3089301"/>
              <a:ext cx="1936894" cy="674705"/>
              <a:chOff x="408729" y="3089301"/>
              <a:chExt cx="1936894" cy="674705"/>
            </a:xfrm>
          </p:grpSpPr>
          <p:grpSp>
            <p:nvGrpSpPr>
              <p:cNvPr id="143" name="Группа 142"/>
              <p:cNvGrpSpPr/>
              <p:nvPr/>
            </p:nvGrpSpPr>
            <p:grpSpPr>
              <a:xfrm rot="16200000">
                <a:off x="1097634" y="2687580"/>
                <a:ext cx="531059" cy="1621794"/>
                <a:chOff x="5520914" y="3499029"/>
                <a:chExt cx="531059" cy="1621794"/>
              </a:xfrm>
            </p:grpSpPr>
            <p:sp>
              <p:nvSpPr>
                <p:cNvPr id="149" name="Прямоугольник 148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5475541" y="4431618"/>
                  <a:ext cx="281940" cy="17214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 rot="5400000">
                  <a:off x="5650235" y="4719084"/>
                  <a:ext cx="281940" cy="521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408729" y="359840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83285" y="3434270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</a:t>
                </a:r>
                <a:endParaRPr lang="ru-RU" sz="12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752803" y="3089301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25</a:t>
                </a:r>
                <a:endParaRPr lang="ru-RU" sz="1200" b="1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668107" y="2682124"/>
            <a:ext cx="166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обучающихся, завершающих обучение в организациях, прошедших аттестацию форме </a:t>
            </a:r>
            <a:r>
              <a:rPr lang="ru-RU" sz="1200" dirty="0"/>
              <a:t>демонстрационного экзамена, </a:t>
            </a:r>
            <a:r>
              <a:rPr lang="ru-RU" sz="1200" dirty="0" smtClean="0"/>
              <a:t>% </a:t>
            </a:r>
            <a:endParaRPr lang="ru-RU" sz="1200" dirty="0"/>
          </a:p>
        </p:txBody>
      </p:sp>
      <p:grpSp>
        <p:nvGrpSpPr>
          <p:cNvPr id="154" name="Группа 153"/>
          <p:cNvGrpSpPr/>
          <p:nvPr/>
        </p:nvGrpSpPr>
        <p:grpSpPr>
          <a:xfrm>
            <a:off x="3330823" y="5544059"/>
            <a:ext cx="2180530" cy="1130468"/>
            <a:chOff x="-36580" y="3466579"/>
            <a:chExt cx="2366075" cy="673348"/>
          </a:xfrm>
        </p:grpSpPr>
        <p:sp>
          <p:nvSpPr>
            <p:cNvPr id="155" name="TextBox 15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58" name="Группа 157"/>
            <p:cNvGrpSpPr/>
            <p:nvPr/>
          </p:nvGrpSpPr>
          <p:grpSpPr>
            <a:xfrm>
              <a:off x="403200" y="3466579"/>
              <a:ext cx="1880795" cy="297427"/>
              <a:chOff x="403200" y="3466579"/>
              <a:chExt cx="1880795" cy="297427"/>
            </a:xfrm>
          </p:grpSpPr>
          <p:grpSp>
            <p:nvGrpSpPr>
              <p:cNvPr id="161" name="Группа 160"/>
              <p:cNvGrpSpPr/>
              <p:nvPr/>
            </p:nvGrpSpPr>
            <p:grpSpPr>
              <a:xfrm rot="16200000">
                <a:off x="1293507" y="2883453"/>
                <a:ext cx="139313" cy="1621794"/>
                <a:chOff x="5520914" y="3499029"/>
                <a:chExt cx="139313" cy="1621794"/>
              </a:xfrm>
            </p:grpSpPr>
            <p:sp>
              <p:nvSpPr>
                <p:cNvPr id="166" name="Прямоугольник 165"/>
                <p:cNvSpPr/>
                <p:nvPr/>
              </p:nvSpPr>
              <p:spPr>
                <a:xfrm rot="5400000">
                  <a:off x="5454361" y="3999868"/>
                  <a:ext cx="281940" cy="1297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" name="Прямоугольник 16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403200" y="3481792"/>
                <a:ext cx="592822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5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39119" y="3476658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283285" y="3466579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691175" y="3481792"/>
                <a:ext cx="592820" cy="16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</p:grpSp>
        <p:sp>
          <p:nvSpPr>
            <p:cNvPr id="159" name="TextBox 158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70" name="Прямоугольник 169"/>
          <p:cNvSpPr/>
          <p:nvPr/>
        </p:nvSpPr>
        <p:spPr>
          <a:xfrm>
            <a:off x="3896437" y="5809513"/>
            <a:ext cx="259831" cy="217906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4677178" y="5809513"/>
            <a:ext cx="259830" cy="217906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5066340" y="5804982"/>
            <a:ext cx="259830" cy="217906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/>
          <p:cNvSpPr txBox="1"/>
          <p:nvPr/>
        </p:nvSpPr>
        <p:spPr>
          <a:xfrm>
            <a:off x="3778245" y="4624936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5%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59898" y="467586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3%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40429" y="647590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0 ед.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9370" y="1034246"/>
            <a:ext cx="113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Доведение к 2024 году до 55% доли граждан, систематически занимающихся физической культурой </a:t>
            </a:r>
            <a:r>
              <a:rPr lang="ru-RU" sz="1400" dirty="0" smtClean="0"/>
              <a:t>и спортом</a:t>
            </a:r>
            <a:r>
              <a:rPr lang="ru-RU" sz="1400" dirty="0"/>
              <a:t>, путем создания системы мотивации населения, активизации спортивно-массовой работы, в том числе вовлечения в подготовку и выполнение нормативов ВФСК  «Готов к труду и обороне» а также подготовки спортивного резерва и развития спортивной инфраструктуры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310" y="198154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299" y="1779299"/>
            <a:ext cx="439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3809" y="2408056"/>
            <a:ext cx="188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Доля детей и молодежи, систематически занимающихся физической культурой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спортом, </a:t>
            </a:r>
            <a:r>
              <a:rPr lang="ru-RU" sz="1200" dirty="0" smtClean="0"/>
              <a:t>в </a:t>
            </a:r>
            <a:r>
              <a:rPr lang="ru-RU" sz="1200" dirty="0"/>
              <a:t>общей численности детей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молодежи (%)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94579" y="5111361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Задача: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4579" y="5520753"/>
            <a:ext cx="455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Создание для всех категорий и групп населения условий для занятий физической культурой и спортом, в том числе повышение уровня обеспеченности населения объектами спорта и подготовка спортивного резерва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9617533"/>
              </p:ext>
            </p:extLst>
          </p:nvPr>
        </p:nvGraphicFramePr>
        <p:xfrm>
          <a:off x="10056067" y="1986326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6" name="Группа 95"/>
          <p:cNvGrpSpPr/>
          <p:nvPr/>
        </p:nvGrpSpPr>
        <p:grpSpPr>
          <a:xfrm>
            <a:off x="-36580" y="2641751"/>
            <a:ext cx="1915330" cy="1637479"/>
            <a:chOff x="-36580" y="2502448"/>
            <a:chExt cx="1915330" cy="1637479"/>
          </a:xfrm>
        </p:grpSpPr>
        <p:sp>
          <p:nvSpPr>
            <p:cNvPr id="68" name="TextBox 6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400281" y="2502448"/>
              <a:ext cx="1478469" cy="1298924"/>
              <a:chOff x="400281" y="2502448"/>
              <a:chExt cx="1478469" cy="1298924"/>
            </a:xfrm>
          </p:grpSpPr>
          <p:grpSp>
            <p:nvGrpSpPr>
              <p:cNvPr id="56" name="Группа 55"/>
              <p:cNvGrpSpPr/>
              <p:nvPr/>
            </p:nvGrpSpPr>
            <p:grpSpPr>
              <a:xfrm rot="16200000">
                <a:off x="618234" y="2707711"/>
                <a:ext cx="1027690" cy="1159631"/>
                <a:chOff x="5483546" y="3499029"/>
                <a:chExt cx="1027690" cy="1159631"/>
              </a:xfrm>
            </p:grpSpPr>
            <p:sp>
              <p:nvSpPr>
                <p:cNvPr id="57" name="Прямоугольник 56"/>
                <p:cNvSpPr/>
                <p:nvPr/>
              </p:nvSpPr>
              <p:spPr>
                <a:xfrm rot="5400000">
                  <a:off x="5685484" y="3343978"/>
                  <a:ext cx="253778" cy="5638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 rot="5400000">
                  <a:off x="5754135" y="3700093"/>
                  <a:ext cx="281940" cy="72934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 rot="5400000">
                  <a:off x="5879865" y="4027289"/>
                  <a:ext cx="281940" cy="98080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 rot="5400000">
                  <a:off x="4931371" y="4051204"/>
                  <a:ext cx="1159631" cy="552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400281" y="290118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84,5</a:t>
                </a:r>
                <a:endParaRPr lang="ru-RU" sz="12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37133" y="274848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89,5</a:t>
                </a:r>
                <a:endParaRPr lang="ru-RU" sz="12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85930" y="250244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90</a:t>
                </a:r>
                <a:endParaRPr lang="ru-RU" sz="1200" b="1" dirty="0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-25163" y="4853248"/>
            <a:ext cx="1903913" cy="1499807"/>
            <a:chOff x="-36580" y="2640120"/>
            <a:chExt cx="1903913" cy="1499807"/>
          </a:xfrm>
        </p:grpSpPr>
        <p:sp>
          <p:nvSpPr>
            <p:cNvPr id="71" name="TextBox 7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368661" y="2640120"/>
              <a:ext cx="1483126" cy="1114364"/>
              <a:chOff x="368661" y="2640120"/>
              <a:chExt cx="1483126" cy="1114364"/>
            </a:xfrm>
          </p:grpSpPr>
          <p:grpSp>
            <p:nvGrpSpPr>
              <p:cNvPr id="75" name="Группа 74"/>
              <p:cNvGrpSpPr/>
              <p:nvPr/>
            </p:nvGrpSpPr>
            <p:grpSpPr>
              <a:xfrm rot="16200000">
                <a:off x="712054" y="2754642"/>
                <a:ext cx="840052" cy="1159631"/>
                <a:chOff x="5530434" y="3499030"/>
                <a:chExt cx="840052" cy="1159631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 rot="5400000">
                  <a:off x="5624205" y="3405259"/>
                  <a:ext cx="253778" cy="4413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 rot="5400000">
                  <a:off x="5610123" y="3844105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 rot="5400000">
                  <a:off x="4973480" y="4055986"/>
                  <a:ext cx="1159631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368661" y="30306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5,5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37133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25</a:t>
                </a:r>
                <a:endParaRPr lang="ru-RU" sz="1200" b="1" dirty="0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1843259" y="4798782"/>
            <a:ext cx="1950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Доля граждан старшего возраста, систематически занимающихся физической культурой и спортом, в общей численности граждан старшего возраста (%) 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3481076" y="2688651"/>
            <a:ext cx="1903913" cy="1590579"/>
            <a:chOff x="-36580" y="2549348"/>
            <a:chExt cx="1903913" cy="1590579"/>
          </a:xfrm>
        </p:grpSpPr>
        <p:sp>
          <p:nvSpPr>
            <p:cNvPr id="90" name="TextBox 8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68661" y="2549348"/>
              <a:ext cx="1483126" cy="1205136"/>
              <a:chOff x="368661" y="2549348"/>
              <a:chExt cx="1483126" cy="1205136"/>
            </a:xfrm>
          </p:grpSpPr>
          <p:grpSp>
            <p:nvGrpSpPr>
              <p:cNvPr id="94" name="Группа 93"/>
              <p:cNvGrpSpPr/>
              <p:nvPr/>
            </p:nvGrpSpPr>
            <p:grpSpPr>
              <a:xfrm rot="16200000">
                <a:off x="668013" y="2710601"/>
                <a:ext cx="928136" cy="1159630"/>
                <a:chOff x="5530434" y="3499031"/>
                <a:chExt cx="928136" cy="1159630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5638541" y="3390924"/>
                  <a:ext cx="253778" cy="46999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650631" y="3803599"/>
                  <a:ext cx="281940" cy="52233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853532" y="4053623"/>
                  <a:ext cx="281940" cy="92813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 rot="5400000">
                  <a:off x="5021659" y="4009828"/>
                  <a:ext cx="1066797" cy="49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68661" y="300749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67</a:t>
                </a:r>
                <a:r>
                  <a:rPr lang="ru-RU" sz="1200" b="1" dirty="0"/>
                  <a:t>,</a:t>
                </a:r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37133" y="296125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74,2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58967" y="254934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</p:grpSp>
      </p:grpSp>
      <p:grpSp>
        <p:nvGrpSpPr>
          <p:cNvPr id="142" name="Группа 141"/>
          <p:cNvGrpSpPr/>
          <p:nvPr/>
        </p:nvGrpSpPr>
        <p:grpSpPr>
          <a:xfrm>
            <a:off x="3501570" y="5058909"/>
            <a:ext cx="1903913" cy="1324924"/>
            <a:chOff x="-36580" y="2815003"/>
            <a:chExt cx="1903913" cy="1324924"/>
          </a:xfrm>
        </p:grpSpPr>
        <p:sp>
          <p:nvSpPr>
            <p:cNvPr id="143" name="TextBox 14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368661" y="2815003"/>
              <a:ext cx="1483126" cy="939479"/>
              <a:chOff x="368661" y="2815003"/>
              <a:chExt cx="1483126" cy="939479"/>
            </a:xfrm>
          </p:grpSpPr>
          <p:grpSp>
            <p:nvGrpSpPr>
              <p:cNvPr id="149" name="Группа 148"/>
              <p:cNvGrpSpPr/>
              <p:nvPr/>
            </p:nvGrpSpPr>
            <p:grpSpPr>
              <a:xfrm rot="16200000">
                <a:off x="802744" y="2845332"/>
                <a:ext cx="658669" cy="1159631"/>
                <a:chOff x="5530434" y="3499030"/>
                <a:chExt cx="658669" cy="1159631"/>
              </a:xfrm>
            </p:grpSpPr>
            <p:sp>
              <p:nvSpPr>
                <p:cNvPr id="153" name="Прямоугольник 152"/>
                <p:cNvSpPr/>
                <p:nvPr/>
              </p:nvSpPr>
              <p:spPr>
                <a:xfrm rot="5400000">
                  <a:off x="5624205" y="3405259"/>
                  <a:ext cx="253778" cy="4413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 rot="5400000">
                  <a:off x="5610123" y="3844105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718799" y="4188356"/>
                  <a:ext cx="281940" cy="65866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 rot="5400000">
                  <a:off x="5020560" y="4008906"/>
                  <a:ext cx="1065468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0" name="TextBox 149"/>
              <p:cNvSpPr txBox="1"/>
              <p:nvPr/>
            </p:nvSpPr>
            <p:spPr>
              <a:xfrm>
                <a:off x="368661" y="30306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41</a:t>
                </a:r>
                <a:endParaRPr lang="ru-RU" sz="12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37133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42,3</a:t>
                </a:r>
                <a:endParaRPr lang="ru-RU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58967" y="281500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46,5</a:t>
                </a:r>
                <a:endParaRPr lang="ru-RU" sz="1200" b="1" dirty="0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5377472" y="2268663"/>
            <a:ext cx="20191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Доля занимающихся по программам спортивной подготовки в организациях ведомственной принадлежности, в общем количестве занимающихся в организациях ведомственной принадлежности физической культуры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спорта (%)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347415" y="4789732"/>
            <a:ext cx="199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Уровень обеспечения граждан спортивными сооружениями, исходя из единовременной пропускной способности объектов спорта (%) </a:t>
            </a: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3747782" y="2589960"/>
            <a:ext cx="0" cy="3920785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63680" y="4705331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2502448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960421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532538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205,2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988929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249,2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2457792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928955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</a:t>
            </a:r>
            <a:br>
              <a:rPr lang="ru-RU" sz="1200" dirty="0" smtClean="0"/>
            </a:br>
            <a:r>
              <a:rPr lang="ru-RU" sz="1200" dirty="0" smtClean="0"/>
              <a:t>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2517242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454,5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2" name="Овал 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11896166" y="6567845"/>
            <a:ext cx="312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176132"/>
            <a:ext cx="280035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6047" y="218114"/>
            <a:ext cx="25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Демографи</a:t>
            </a:r>
            <a:r>
              <a:rPr lang="ru-RU" sz="3200" b="1" dirty="0">
                <a:solidFill>
                  <a:schemeClr val="bg1"/>
                </a:solidFill>
              </a:rPr>
              <a:t>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00166" y="255948"/>
            <a:ext cx="887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Спорт – норма жизни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6048" y="4318402"/>
            <a:ext cx="3561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89,3 (101,4%)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6811" y="4318402"/>
            <a:ext cx="337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74,1 (92,4%)</a:t>
            </a:r>
            <a:endParaRPr lang="ru-RU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66048" y="6322277"/>
            <a:ext cx="333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9,3 (84%)</a:t>
            </a:r>
            <a:endParaRPr lang="ru-RU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982934" y="6413956"/>
            <a:ext cx="3302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41,5 (98,1%)</a:t>
            </a:r>
            <a:endParaRPr lang="ru-RU" sz="1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7682416" y="3784479"/>
            <a:ext cx="3480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</a:t>
            </a:r>
            <a:r>
              <a:rPr lang="ru-RU" b="1" dirty="0">
                <a:solidFill>
                  <a:srgbClr val="0070C0"/>
                </a:solidFill>
              </a:rPr>
              <a:t>БО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/>
              <a:t>289,3 </a:t>
            </a:r>
            <a:r>
              <a:rPr lang="ru-RU" dirty="0" smtClean="0"/>
              <a:t>млн </a:t>
            </a:r>
            <a:r>
              <a:rPr lang="ru-RU" dirty="0"/>
              <a:t>руб.</a:t>
            </a:r>
          </a:p>
          <a:p>
            <a:r>
              <a:rPr lang="ru-RU" b="1" dirty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56,3%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5597" y="185829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Поддержка семей, имеющих детей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507" y="1206260"/>
            <a:ext cx="6714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Создание </a:t>
            </a:r>
            <a:r>
              <a:rPr lang="ru-RU" sz="1400" dirty="0"/>
              <a:t>условий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286" y="2781578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13630" y="324324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3" y="3750744"/>
            <a:ext cx="4554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условий для раннего развития детей в возрасте до трех лет, реализация программы психолого-педагогической, методической и консультативной помощи родителям детей, получающих дошкольное образование в семье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/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94270" y="5317081"/>
            <a:ext cx="2712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услуг психолого-педагогической помощи, методической и консультативной помощи родителям, в том числе с привлечением НКО (тыс. единиц)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843923" y="5224747"/>
            <a:ext cx="21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граждан, положительно оценивших качество услуг психолого-педагогической помощи, от общего числа обратившихся (%) 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163131" y="3341125"/>
            <a:ext cx="2374846" cy="2197398"/>
            <a:chOff x="-36580" y="2965335"/>
            <a:chExt cx="2374846" cy="1174592"/>
          </a:xfrm>
        </p:grpSpPr>
        <p:sp>
          <p:nvSpPr>
            <p:cNvPr id="69" name="TextBox 68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408729" y="2965335"/>
              <a:ext cx="1929537" cy="798671"/>
              <a:chOff x="408729" y="2965335"/>
              <a:chExt cx="1929537" cy="798671"/>
            </a:xfrm>
          </p:grpSpPr>
          <p:grpSp>
            <p:nvGrpSpPr>
              <p:cNvPr id="74" name="Группа 73"/>
              <p:cNvGrpSpPr/>
              <p:nvPr/>
            </p:nvGrpSpPr>
            <p:grpSpPr>
              <a:xfrm rot="16200000">
                <a:off x="1035779" y="2625725"/>
                <a:ext cx="654769" cy="1621794"/>
                <a:chOff x="5520914" y="3499029"/>
                <a:chExt cx="654769" cy="1621794"/>
              </a:xfrm>
            </p:grpSpPr>
            <p:sp>
              <p:nvSpPr>
                <p:cNvPr id="80" name="Прямоугольник 79"/>
                <p:cNvSpPr/>
                <p:nvPr/>
              </p:nvSpPr>
              <p:spPr>
                <a:xfrm rot="5400000">
                  <a:off x="5520883" y="3933349"/>
                  <a:ext cx="281940" cy="26283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 rot="5400000">
                  <a:off x="5613935" y="4293223"/>
                  <a:ext cx="281940" cy="4489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 rot="5400000">
                  <a:off x="5712090" y="4657229"/>
                  <a:ext cx="281940" cy="64524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Прямоугольник 82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408729" y="358688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06040" y="334602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186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258973" y="314412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477</a:t>
                </a:r>
                <a:endParaRPr lang="ru-RU" sz="12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745446" y="296533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515</a:t>
                </a:r>
                <a:endParaRPr lang="ru-RU" sz="1200" b="1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494746" y="3245791"/>
            <a:ext cx="2373693" cy="2206033"/>
            <a:chOff x="-36580" y="2960721"/>
            <a:chExt cx="2373693" cy="1179206"/>
          </a:xfrm>
        </p:grpSpPr>
        <p:sp>
          <p:nvSpPr>
            <p:cNvPr id="85" name="TextBox 8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407992" y="2960721"/>
              <a:ext cx="1929121" cy="794077"/>
              <a:chOff x="407992" y="2960721"/>
              <a:chExt cx="1929121" cy="794077"/>
            </a:xfrm>
          </p:grpSpPr>
          <p:grpSp>
            <p:nvGrpSpPr>
              <p:cNvPr id="90" name="Группа 89"/>
              <p:cNvGrpSpPr/>
              <p:nvPr/>
            </p:nvGrpSpPr>
            <p:grpSpPr>
              <a:xfrm rot="16200000">
                <a:off x="1041509" y="2614632"/>
                <a:ext cx="650926" cy="1629405"/>
                <a:chOff x="5530124" y="3499031"/>
                <a:chExt cx="650926" cy="1629405"/>
              </a:xfrm>
            </p:grpSpPr>
            <p:sp>
              <p:nvSpPr>
                <p:cNvPr id="96" name="Прямоугольник 95"/>
                <p:cNvSpPr/>
                <p:nvPr/>
              </p:nvSpPr>
              <p:spPr>
                <a:xfrm rot="5400000">
                  <a:off x="5600306" y="3853923"/>
                  <a:ext cx="281940" cy="4216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Прямоугольник 96"/>
                <p:cNvSpPr/>
                <p:nvPr/>
              </p:nvSpPr>
              <p:spPr>
                <a:xfrm rot="5400000">
                  <a:off x="5661829" y="4245328"/>
                  <a:ext cx="281940" cy="54472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 rot="5400000">
                  <a:off x="5714772" y="4662158"/>
                  <a:ext cx="281940" cy="65061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407992" y="357735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837140" y="318473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70</a:t>
                </a:r>
                <a:endParaRPr lang="ru-RU" sz="12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273160" y="306405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76</a:t>
                </a:r>
                <a:endParaRPr lang="ru-RU" sz="12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744293" y="296072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85</a:t>
                </a:r>
                <a:endParaRPr lang="ru-RU" sz="1200" b="1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99" name="Овал 98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637763" y="1090545"/>
            <a:ext cx="422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6795" y="635073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139 тыс.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94747" y="6372245"/>
            <a:ext cx="3669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статистика отсутствует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4300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Социальная </a:t>
            </a:r>
            <a:r>
              <a:rPr lang="ru-RU" sz="4000" b="1" dirty="0">
                <a:solidFill>
                  <a:srgbClr val="0070C0"/>
                </a:solidFill>
              </a:rPr>
              <a:t>активность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563" y="1206260"/>
            <a:ext cx="636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7563" y="255374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8377" y="3654541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4259984"/>
            <a:ext cx="4554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условий для развития наставничества, поддержки общественных инициатив и проектов, в том числе в сфере волонтерства. 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/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734300" y="2089658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734299" y="211816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mtClean="0">
                <a:solidFill>
                  <a:schemeClr val="bg1"/>
                </a:solidFill>
              </a:rPr>
              <a:t>0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843259" y="3148229"/>
            <a:ext cx="188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граждан, вовлеченных в добровольческую деятельность, % 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-36580" y="3282281"/>
            <a:ext cx="1915330" cy="1408600"/>
            <a:chOff x="-36580" y="2731327"/>
            <a:chExt cx="1915330" cy="1408600"/>
          </a:xfrm>
        </p:grpSpPr>
        <p:sp>
          <p:nvSpPr>
            <p:cNvPr id="81" name="TextBox 8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400281" y="2731327"/>
              <a:ext cx="1478469" cy="1070045"/>
              <a:chOff x="400281" y="2731327"/>
              <a:chExt cx="1478469" cy="1070045"/>
            </a:xfrm>
          </p:grpSpPr>
          <p:grpSp>
            <p:nvGrpSpPr>
              <p:cNvPr id="85" name="Группа 84"/>
              <p:cNvGrpSpPr/>
              <p:nvPr/>
            </p:nvGrpSpPr>
            <p:grpSpPr>
              <a:xfrm rot="16200000">
                <a:off x="733915" y="2823391"/>
                <a:ext cx="796330" cy="1159632"/>
                <a:chOff x="5483546" y="3499029"/>
                <a:chExt cx="796330" cy="1159632"/>
              </a:xfrm>
            </p:grpSpPr>
            <p:sp>
              <p:nvSpPr>
                <p:cNvPr id="89" name="Прямоугольник 88"/>
                <p:cNvSpPr/>
                <p:nvPr/>
              </p:nvSpPr>
              <p:spPr>
                <a:xfrm rot="5400000">
                  <a:off x="5438670" y="3590794"/>
                  <a:ext cx="253778" cy="702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Прямоугольник 89"/>
                <p:cNvSpPr/>
                <p:nvPr/>
              </p:nvSpPr>
              <p:spPr>
                <a:xfrm rot="5400000">
                  <a:off x="5507103" y="3947127"/>
                  <a:ext cx="281940" cy="2352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>
                <a:xfrm rot="5400000">
                  <a:off x="5764186" y="4142970"/>
                  <a:ext cx="281940" cy="74944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 rot="5400000">
                  <a:off x="4931371" y="4051204"/>
                  <a:ext cx="1159631" cy="552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400281" y="340342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0.3</a:t>
                </a:r>
                <a:endParaRPr lang="ru-RU" sz="1200" b="1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837133" y="324349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14</a:t>
                </a:r>
                <a:endParaRPr lang="ru-RU" sz="12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285930" y="2731327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</a:t>
                </a:r>
                <a:endParaRPr lang="ru-RU" sz="1200" b="1" dirty="0"/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-25163" y="5127743"/>
            <a:ext cx="1903913" cy="1499807"/>
            <a:chOff x="-36580" y="2640120"/>
            <a:chExt cx="1903913" cy="1499807"/>
          </a:xfrm>
        </p:grpSpPr>
        <p:sp>
          <p:nvSpPr>
            <p:cNvPr id="94" name="TextBox 9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97" name="Группа 96"/>
            <p:cNvGrpSpPr/>
            <p:nvPr/>
          </p:nvGrpSpPr>
          <p:grpSpPr>
            <a:xfrm>
              <a:off x="392530" y="2640120"/>
              <a:ext cx="1459257" cy="1114364"/>
              <a:chOff x="392530" y="2640120"/>
              <a:chExt cx="1459257" cy="1114364"/>
            </a:xfrm>
          </p:grpSpPr>
          <p:grpSp>
            <p:nvGrpSpPr>
              <p:cNvPr id="98" name="Группа 97"/>
              <p:cNvGrpSpPr/>
              <p:nvPr/>
            </p:nvGrpSpPr>
            <p:grpSpPr>
              <a:xfrm rot="16200000">
                <a:off x="712054" y="2754642"/>
                <a:ext cx="840052" cy="1159631"/>
                <a:chOff x="5530434" y="3499030"/>
                <a:chExt cx="840052" cy="1159631"/>
              </a:xfrm>
            </p:grpSpPr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5457547" y="3571918"/>
                  <a:ext cx="253778" cy="10800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5544060" y="3910170"/>
                  <a:ext cx="281940" cy="30918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 rot="5400000">
                  <a:off x="4973480" y="4055986"/>
                  <a:ext cx="1159631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392530" y="3377817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0.2</a:t>
                </a:r>
                <a:endParaRPr lang="ru-RU" sz="12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21731" y="318194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3</a:t>
                </a:r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45</a:t>
                </a:r>
                <a:endParaRPr lang="ru-RU" sz="1200" b="1" dirty="0"/>
              </a:p>
            </p:txBody>
          </p:sp>
        </p:grpSp>
      </p:grpSp>
      <p:sp>
        <p:nvSpPr>
          <p:cNvPr id="119" name="TextBox 118"/>
          <p:cNvSpPr txBox="1"/>
          <p:nvPr/>
        </p:nvSpPr>
        <p:spPr>
          <a:xfrm>
            <a:off x="1843259" y="5176500"/>
            <a:ext cx="1950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молодежи, задействованной в мероприятиях по вовлечению в творческую деятельность, от общего числа молодежи в субъекте РФ, % </a:t>
            </a:r>
          </a:p>
        </p:txBody>
      </p:sp>
      <p:grpSp>
        <p:nvGrpSpPr>
          <p:cNvPr id="120" name="Группа 119"/>
          <p:cNvGrpSpPr/>
          <p:nvPr/>
        </p:nvGrpSpPr>
        <p:grpSpPr>
          <a:xfrm>
            <a:off x="3481076" y="3100302"/>
            <a:ext cx="1903913" cy="1590579"/>
            <a:chOff x="-36580" y="2549348"/>
            <a:chExt cx="1903913" cy="1590579"/>
          </a:xfrm>
        </p:grpSpPr>
        <p:sp>
          <p:nvSpPr>
            <p:cNvPr id="121" name="TextBox 12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398652" y="2549348"/>
              <a:ext cx="1453135" cy="1205136"/>
              <a:chOff x="398652" y="2549348"/>
              <a:chExt cx="1453135" cy="1205136"/>
            </a:xfrm>
          </p:grpSpPr>
          <p:grpSp>
            <p:nvGrpSpPr>
              <p:cNvPr id="125" name="Группа 124"/>
              <p:cNvGrpSpPr/>
              <p:nvPr/>
            </p:nvGrpSpPr>
            <p:grpSpPr>
              <a:xfrm rot="16200000">
                <a:off x="668013" y="2710601"/>
                <a:ext cx="928136" cy="1159630"/>
                <a:chOff x="5530434" y="3499031"/>
                <a:chExt cx="928136" cy="1159630"/>
              </a:xfrm>
            </p:grpSpPr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454059" y="3575407"/>
                  <a:ext cx="253778" cy="10102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 rot="5400000">
                  <a:off x="5547378" y="3906853"/>
                  <a:ext cx="281940" cy="31582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 rot="5400000">
                  <a:off x="5853532" y="4053623"/>
                  <a:ext cx="281940" cy="92813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" name="Прямоугольник 131"/>
                <p:cNvSpPr/>
                <p:nvPr/>
              </p:nvSpPr>
              <p:spPr>
                <a:xfrm rot="5400000">
                  <a:off x="5021659" y="4009828"/>
                  <a:ext cx="1066797" cy="49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398652" y="338717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0.008</a:t>
                </a:r>
                <a:endParaRPr lang="ru-RU" sz="1200" b="1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21591" y="317324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0.01</a:t>
                </a:r>
                <a:endParaRPr lang="ru-RU" sz="12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258967" y="254934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0.08</a:t>
                </a:r>
                <a:endParaRPr lang="ru-RU" sz="1200" b="1" dirty="0"/>
              </a:p>
            </p:txBody>
          </p:sp>
        </p:grpSp>
      </p:grpSp>
      <p:grpSp>
        <p:nvGrpSpPr>
          <p:cNvPr id="133" name="Группа 132"/>
          <p:cNvGrpSpPr/>
          <p:nvPr/>
        </p:nvGrpSpPr>
        <p:grpSpPr>
          <a:xfrm>
            <a:off x="3470444" y="5176500"/>
            <a:ext cx="1903913" cy="1462132"/>
            <a:chOff x="-36580" y="2677795"/>
            <a:chExt cx="1903913" cy="1462132"/>
          </a:xfrm>
        </p:grpSpPr>
        <p:sp>
          <p:nvSpPr>
            <p:cNvPr id="134" name="TextBox 13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37" name="Группа 136"/>
            <p:cNvGrpSpPr/>
            <p:nvPr/>
          </p:nvGrpSpPr>
          <p:grpSpPr>
            <a:xfrm>
              <a:off x="368661" y="2677795"/>
              <a:ext cx="1483126" cy="1076689"/>
              <a:chOff x="368661" y="2677795"/>
              <a:chExt cx="1483126" cy="1076689"/>
            </a:xfrm>
          </p:grpSpPr>
          <p:grpSp>
            <p:nvGrpSpPr>
              <p:cNvPr id="138" name="Группа 137"/>
              <p:cNvGrpSpPr/>
              <p:nvPr/>
            </p:nvGrpSpPr>
            <p:grpSpPr>
              <a:xfrm rot="16200000">
                <a:off x="732236" y="2774825"/>
                <a:ext cx="799688" cy="1159630"/>
                <a:chOff x="5530433" y="3499031"/>
                <a:chExt cx="799688" cy="1159630"/>
              </a:xfrm>
            </p:grpSpPr>
            <p:sp>
              <p:nvSpPr>
                <p:cNvPr id="142" name="Прямоугольник 141"/>
                <p:cNvSpPr/>
                <p:nvPr/>
              </p:nvSpPr>
              <p:spPr>
                <a:xfrm rot="5400000">
                  <a:off x="5468767" y="3560698"/>
                  <a:ext cx="253778" cy="13044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Прямоугольник 142"/>
                <p:cNvSpPr/>
                <p:nvPr/>
              </p:nvSpPr>
              <p:spPr>
                <a:xfrm rot="5400000">
                  <a:off x="5559449" y="3894781"/>
                  <a:ext cx="281940" cy="33996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 rot="5400000">
                  <a:off x="5789307" y="4117847"/>
                  <a:ext cx="281940" cy="79968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 rot="5400000">
                  <a:off x="5020560" y="4008906"/>
                  <a:ext cx="1065468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9" name="TextBox 138"/>
              <p:cNvSpPr txBox="1"/>
              <p:nvPr/>
            </p:nvSpPr>
            <p:spPr>
              <a:xfrm>
                <a:off x="368661" y="337362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17.8</a:t>
                </a:r>
                <a:endParaRPr lang="ru-RU" sz="1200" b="1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37133" y="315975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</a:t>
                </a:r>
                <a:endParaRPr lang="ru-RU" sz="1200" b="1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258967" y="267779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70</a:t>
                </a:r>
                <a:endParaRPr lang="ru-RU" sz="1200" b="1" dirty="0"/>
              </a:p>
            </p:txBody>
          </p:sp>
        </p:grpSp>
      </p:grpSp>
      <p:sp>
        <p:nvSpPr>
          <p:cNvPr id="146" name="TextBox 145"/>
          <p:cNvSpPr txBox="1"/>
          <p:nvPr/>
        </p:nvSpPr>
        <p:spPr>
          <a:xfrm>
            <a:off x="5377472" y="2388776"/>
            <a:ext cx="20191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образования, млн. человек накопительным итогом 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347416" y="5203081"/>
            <a:ext cx="1992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студентов, вовлеченных в клубное студенческое движение, от общего числа студентов субъекта РФ, % </a:t>
            </a: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563680" y="5116982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3747782" y="3193644"/>
            <a:ext cx="0" cy="3540284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Овал 98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29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714625" y="1003443"/>
            <a:ext cx="4149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5642" y="474326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12,5%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727244" y="4825285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0,015%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0151" y="653602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21%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75685" y="6573334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20,2%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9251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Успех каждого ребенка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393" y="1050394"/>
            <a:ext cx="64983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80 %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1906" y="2527722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4625" y="465531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5234942"/>
            <a:ext cx="455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 </a:t>
            </a: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59,4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300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53,8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113,2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843259" y="3452441"/>
            <a:ext cx="18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детей в возрасте от 5 до 18 лет, охваченных дополнительным </a:t>
            </a:r>
            <a:r>
              <a:rPr lang="ru-RU" sz="1200" dirty="0" smtClean="0"/>
              <a:t>образованием, % </a:t>
            </a:r>
            <a:endParaRPr lang="ru-RU" sz="1200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-36580" y="3390606"/>
            <a:ext cx="1915330" cy="1300275"/>
            <a:chOff x="-36580" y="2839652"/>
            <a:chExt cx="1915330" cy="1300275"/>
          </a:xfrm>
        </p:grpSpPr>
        <p:sp>
          <p:nvSpPr>
            <p:cNvPr id="91" name="TextBox 9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00281" y="2839652"/>
              <a:ext cx="1478469" cy="961720"/>
              <a:chOff x="400281" y="2839652"/>
              <a:chExt cx="1478469" cy="961720"/>
            </a:xfrm>
          </p:grpSpPr>
          <p:grpSp>
            <p:nvGrpSpPr>
              <p:cNvPr id="95" name="Группа 94"/>
              <p:cNvGrpSpPr/>
              <p:nvPr/>
            </p:nvGrpSpPr>
            <p:grpSpPr>
              <a:xfrm rot="16200000">
                <a:off x="789721" y="2879196"/>
                <a:ext cx="684719" cy="1159633"/>
                <a:chOff x="5483546" y="3499029"/>
                <a:chExt cx="684719" cy="1159633"/>
              </a:xfrm>
            </p:grpSpPr>
            <p:sp>
              <p:nvSpPr>
                <p:cNvPr id="99" name="Прямоугольник 98"/>
                <p:cNvSpPr/>
                <p:nvPr/>
              </p:nvSpPr>
              <p:spPr>
                <a:xfrm rot="5400000">
                  <a:off x="5593152" y="3436313"/>
                  <a:ext cx="253778" cy="37921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 rot="5400000">
                  <a:off x="5606712" y="3847518"/>
                  <a:ext cx="281940" cy="43449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 rot="5400000">
                  <a:off x="5708381" y="4198777"/>
                  <a:ext cx="281940" cy="63782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 rot="5400000">
                  <a:off x="4931371" y="4051204"/>
                  <a:ext cx="1159631" cy="552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00281" y="312896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75</a:t>
                </a:r>
                <a:endParaRPr lang="ru-RU" sz="12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37133" y="305933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77</a:t>
                </a:r>
                <a:endParaRPr lang="ru-RU" sz="12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285930" y="283965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80</a:t>
                </a:r>
                <a:endParaRPr lang="ru-RU" sz="1200" b="1" dirty="0"/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-25163" y="5184798"/>
            <a:ext cx="1903913" cy="1499807"/>
            <a:chOff x="-36580" y="2640120"/>
            <a:chExt cx="1903913" cy="1499807"/>
          </a:xfrm>
        </p:grpSpPr>
        <p:sp>
          <p:nvSpPr>
            <p:cNvPr id="104" name="TextBox 10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377444" y="2640120"/>
              <a:ext cx="1474343" cy="1123888"/>
              <a:chOff x="377444" y="2640120"/>
              <a:chExt cx="1474343" cy="1123888"/>
            </a:xfrm>
          </p:grpSpPr>
          <p:grpSp>
            <p:nvGrpSpPr>
              <p:cNvPr id="108" name="Группа 107"/>
              <p:cNvGrpSpPr/>
              <p:nvPr/>
            </p:nvGrpSpPr>
            <p:grpSpPr>
              <a:xfrm rot="16200000">
                <a:off x="707295" y="2759405"/>
                <a:ext cx="849575" cy="1159631"/>
                <a:chOff x="5520911" y="3499031"/>
                <a:chExt cx="849575" cy="1159631"/>
              </a:xfrm>
            </p:grpSpPr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5544060" y="3910170"/>
                  <a:ext cx="281940" cy="30918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4963955" y="4055987"/>
                  <a:ext cx="1159631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377444" y="346753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821731" y="318194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40.2</a:t>
                </a:r>
                <a:endParaRPr lang="ru-RU" sz="12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120.5</a:t>
                </a:r>
                <a:endParaRPr lang="ru-RU" sz="1200" b="1" dirty="0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5363524" y="5166797"/>
            <a:ext cx="201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детей, получивших рекомендации по построению индивидуального учебного </a:t>
            </a:r>
            <a:r>
              <a:rPr lang="ru-RU" sz="1200" dirty="0" smtClean="0"/>
              <a:t>плана, проект «Билет в будущее», тыс. чел. </a:t>
            </a:r>
            <a:endParaRPr lang="ru-RU" sz="1200" dirty="0"/>
          </a:p>
        </p:txBody>
      </p:sp>
      <p:grpSp>
        <p:nvGrpSpPr>
          <p:cNvPr id="117" name="Группа 116"/>
          <p:cNvGrpSpPr/>
          <p:nvPr/>
        </p:nvGrpSpPr>
        <p:grpSpPr>
          <a:xfrm>
            <a:off x="3481076" y="2992118"/>
            <a:ext cx="1903913" cy="1698763"/>
            <a:chOff x="-36580" y="2441164"/>
            <a:chExt cx="1903913" cy="1698763"/>
          </a:xfrm>
        </p:grpSpPr>
        <p:sp>
          <p:nvSpPr>
            <p:cNvPr id="118" name="TextBox 11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398652" y="2441164"/>
              <a:ext cx="1453135" cy="1313321"/>
              <a:chOff x="398652" y="2441164"/>
              <a:chExt cx="1453135" cy="1313321"/>
            </a:xfrm>
          </p:grpSpPr>
          <p:grpSp>
            <p:nvGrpSpPr>
              <p:cNvPr id="122" name="Группа 121"/>
              <p:cNvGrpSpPr/>
              <p:nvPr/>
            </p:nvGrpSpPr>
            <p:grpSpPr>
              <a:xfrm rot="16200000">
                <a:off x="614931" y="2657519"/>
                <a:ext cx="1036321" cy="1157611"/>
                <a:chOff x="5530433" y="3501051"/>
                <a:chExt cx="1036321" cy="1157611"/>
              </a:xfrm>
            </p:grpSpPr>
            <p:sp>
              <p:nvSpPr>
                <p:cNvPr id="127" name="Прямоугольник 126"/>
                <p:cNvSpPr/>
                <p:nvPr/>
              </p:nvSpPr>
              <p:spPr>
                <a:xfrm rot="5400000">
                  <a:off x="5547378" y="3906853"/>
                  <a:ext cx="281940" cy="31582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 rot="5400000">
                  <a:off x="5907624" y="3999531"/>
                  <a:ext cx="281940" cy="103632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021659" y="4009828"/>
                  <a:ext cx="1066797" cy="49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23" name="TextBox 122"/>
              <p:cNvSpPr txBox="1"/>
              <p:nvPr/>
            </p:nvSpPr>
            <p:spPr>
              <a:xfrm>
                <a:off x="398652" y="345286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21591" y="317324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</a:t>
                </a:r>
                <a:endParaRPr lang="ru-RU" sz="1200" b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258967" y="244116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76,6</a:t>
                </a:r>
                <a:endParaRPr lang="ru-RU" sz="1200" b="1" dirty="0"/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459611" y="5116982"/>
            <a:ext cx="1903913" cy="1462132"/>
            <a:chOff x="-36580" y="2677795"/>
            <a:chExt cx="1903913" cy="1462132"/>
          </a:xfrm>
        </p:grpSpPr>
        <p:sp>
          <p:nvSpPr>
            <p:cNvPr id="131" name="TextBox 13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368661" y="2677795"/>
              <a:ext cx="1483126" cy="1076690"/>
              <a:chOff x="368661" y="2677795"/>
              <a:chExt cx="1483126" cy="1076690"/>
            </a:xfrm>
          </p:grpSpPr>
          <p:grpSp>
            <p:nvGrpSpPr>
              <p:cNvPr id="135" name="Группа 134"/>
              <p:cNvGrpSpPr/>
              <p:nvPr/>
            </p:nvGrpSpPr>
            <p:grpSpPr>
              <a:xfrm rot="16200000">
                <a:off x="732237" y="2774826"/>
                <a:ext cx="799688" cy="1159629"/>
                <a:chOff x="5530433" y="3499032"/>
                <a:chExt cx="799688" cy="1159629"/>
              </a:xfrm>
            </p:grpSpPr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559449" y="3894781"/>
                  <a:ext cx="281940" cy="33996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789307" y="4117847"/>
                  <a:ext cx="281940" cy="79968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 rot="5400000">
                  <a:off x="5020560" y="4008906"/>
                  <a:ext cx="1065468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368661" y="343675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837133" y="315975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2,4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58967" y="267779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10,8</a:t>
                </a:r>
                <a:endParaRPr lang="ru-RU" sz="1200" b="1" dirty="0"/>
              </a:p>
            </p:txBody>
          </p:sp>
        </p:grpSp>
      </p:grpSp>
      <p:sp>
        <p:nvSpPr>
          <p:cNvPr id="143" name="TextBox 142"/>
          <p:cNvSpPr txBox="1"/>
          <p:nvPr/>
        </p:nvSpPr>
        <p:spPr>
          <a:xfrm>
            <a:off x="5363526" y="3452441"/>
            <a:ext cx="20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детей, охваченных деятельностью детских технопарков «</a:t>
            </a:r>
            <a:r>
              <a:rPr lang="ru-RU" sz="1200" dirty="0" err="1"/>
              <a:t>Кванториум</a:t>
            </a:r>
            <a:r>
              <a:rPr lang="ru-RU" sz="1200" dirty="0"/>
              <a:t>» и других </a:t>
            </a:r>
            <a:r>
              <a:rPr lang="ru-RU" sz="1200" dirty="0" smtClean="0"/>
              <a:t>проектов, тыс. чел.</a:t>
            </a:r>
            <a:endParaRPr lang="ru-RU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784920" y="5323297"/>
            <a:ext cx="181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участников открытых онлайн </a:t>
            </a:r>
            <a:r>
              <a:rPr lang="ru-RU" sz="1200" dirty="0" smtClean="0"/>
              <a:t>уроков, тыс</a:t>
            </a:r>
            <a:r>
              <a:rPr lang="ru-RU" sz="1200" dirty="0"/>
              <a:t>. </a:t>
            </a:r>
            <a:r>
              <a:rPr lang="ru-RU" sz="1200" dirty="0" smtClean="0"/>
              <a:t>чел. </a:t>
            </a:r>
            <a:endParaRPr lang="ru-RU" sz="1200" dirty="0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563680" y="5116982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3747782" y="3193644"/>
            <a:ext cx="0" cy="3540284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Овал 11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427415" y="1081172"/>
            <a:ext cx="429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046" y="4698226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77%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16466" y="4823894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3 175 чел.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0281" y="6561495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85 833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55441" y="6450427"/>
            <a:ext cx="3466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Достижение на 01.10.2019г.: 0 чел. (на платформе «Билет в будущее» зарегистрировано 2 959 чел.) 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16125" y="3255344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113,2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61,3</a:t>
            </a:r>
            <a:r>
              <a:rPr lang="ru-RU" dirty="0" smtClean="0"/>
              <a:t>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3204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Современная школа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562" y="1156976"/>
            <a:ext cx="6714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Вхождение РФ в 10 ведущих стран мира </a:t>
            </a:r>
            <a:r>
              <a:rPr lang="ru-RU" sz="1400" dirty="0" smtClean="0"/>
              <a:t>по качеству общего образования посредством обновления содержания и технологий преподавания общеобразовательных программ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278" y="191785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300" y="436094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2001" y="4880187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Внедрены на уровнях основного общего и среднего общего образования новые методы обучения и воспитания, обеспечивающие повышение мотивации к обучению и вовлеченности в образовательный процесс, обновлено содержание и матер. база обучения предметной области «Технология»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838305874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320,0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263,4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583,4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313034" y="4573982"/>
            <a:ext cx="2823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Число </a:t>
            </a:r>
            <a:r>
              <a:rPr lang="ru-RU" sz="1200" dirty="0"/>
              <a:t>общеобразовательных организаций в сельской </a:t>
            </a:r>
          </a:p>
          <a:p>
            <a:r>
              <a:rPr lang="ru-RU" sz="1200" dirty="0"/>
              <a:t>местности и малых городах, обновивших материально- </a:t>
            </a:r>
          </a:p>
          <a:p>
            <a:r>
              <a:rPr lang="ru-RU" sz="1200" dirty="0"/>
              <a:t>техническую базу для реализации программ цифрового, естественнонаучного и гуманитарного </a:t>
            </a:r>
            <a:r>
              <a:rPr lang="ru-RU" sz="1200" dirty="0" smtClean="0"/>
              <a:t>профилей, тыс. ед. </a:t>
            </a:r>
            <a:endParaRPr lang="ru-RU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3783966" y="4758647"/>
            <a:ext cx="242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Численность </a:t>
            </a:r>
            <a:r>
              <a:rPr lang="ru-RU" sz="1200" dirty="0"/>
              <a:t>обучающихся, охваченных общеобразовательными программами цифрового, естественнонаучного и гуманитарного </a:t>
            </a:r>
            <a:r>
              <a:rPr lang="ru-RU" sz="1200" dirty="0" smtClean="0"/>
              <a:t>профилей, тыс. ед.</a:t>
            </a:r>
            <a:endParaRPr lang="ru-RU" sz="1200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-125922" y="2558979"/>
            <a:ext cx="2382203" cy="2321208"/>
            <a:chOff x="-36580" y="2899154"/>
            <a:chExt cx="2382203" cy="1240773"/>
          </a:xfrm>
        </p:grpSpPr>
        <p:sp>
          <p:nvSpPr>
            <p:cNvPr id="92" name="TextBox 9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408729" y="2899154"/>
              <a:ext cx="1936894" cy="864852"/>
              <a:chOff x="408729" y="2899154"/>
              <a:chExt cx="1936894" cy="864852"/>
            </a:xfrm>
          </p:grpSpPr>
          <p:grpSp>
            <p:nvGrpSpPr>
              <p:cNvPr id="97" name="Группа 96"/>
              <p:cNvGrpSpPr/>
              <p:nvPr/>
            </p:nvGrpSpPr>
            <p:grpSpPr>
              <a:xfrm rot="16200000">
                <a:off x="1004770" y="2594716"/>
                <a:ext cx="716787" cy="1621794"/>
                <a:chOff x="5520914" y="3499029"/>
                <a:chExt cx="716787" cy="1621794"/>
              </a:xfrm>
            </p:grpSpPr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5557866" y="3896364"/>
                  <a:ext cx="281940" cy="33680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 rot="5400000">
                  <a:off x="5624811" y="4282347"/>
                  <a:ext cx="281940" cy="47069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 rot="5400000">
                  <a:off x="5743099" y="4626221"/>
                  <a:ext cx="281940" cy="70726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08729" y="360023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9119" y="328379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28</a:t>
                </a:r>
                <a:endParaRPr lang="ru-RU" sz="12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283285" y="314009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32</a:t>
                </a:r>
                <a:endParaRPr lang="ru-RU" sz="12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752803" y="289915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38</a:t>
                </a:r>
                <a:endParaRPr lang="ru-RU" sz="12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3501583" y="2732900"/>
            <a:ext cx="2373693" cy="2147287"/>
            <a:chOff x="-36580" y="2992123"/>
            <a:chExt cx="2373693" cy="1147804"/>
          </a:xfrm>
        </p:grpSpPr>
        <p:sp>
          <p:nvSpPr>
            <p:cNvPr id="121" name="TextBox 12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382596" y="2992123"/>
              <a:ext cx="1954517" cy="762674"/>
              <a:chOff x="382596" y="2992123"/>
              <a:chExt cx="1954517" cy="762674"/>
            </a:xfrm>
          </p:grpSpPr>
          <p:grpSp>
            <p:nvGrpSpPr>
              <p:cNvPr id="126" name="Группа 125"/>
              <p:cNvGrpSpPr/>
              <p:nvPr/>
            </p:nvGrpSpPr>
            <p:grpSpPr>
              <a:xfrm rot="16200000">
                <a:off x="1057199" y="2630322"/>
                <a:ext cx="619545" cy="1629405"/>
                <a:chOff x="5530124" y="3499031"/>
                <a:chExt cx="619545" cy="1629405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 rot="5400000">
                  <a:off x="5524611" y="3929618"/>
                  <a:ext cx="281940" cy="27029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 rot="5400000">
                  <a:off x="5589217" y="4317940"/>
                  <a:ext cx="281940" cy="39950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 rot="5400000">
                  <a:off x="5699082" y="4677848"/>
                  <a:ext cx="281940" cy="61923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82596" y="358749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37137" y="333052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2.8</a:t>
                </a:r>
                <a:endParaRPr lang="ru-RU" sz="1200" b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273160" y="321498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3.2</a:t>
                </a:r>
                <a:endParaRPr lang="ru-RU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744293" y="299212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3.8</a:t>
                </a:r>
                <a:endParaRPr lang="ru-RU" sz="1200" b="1" dirty="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99" name="Овал 98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33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-1" y="176132"/>
            <a:ext cx="281320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Образование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72001" y="1101660"/>
            <a:ext cx="4509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0070C0"/>
                </a:solidFill>
              </a:rPr>
              <a:t>Финансовая </a:t>
            </a:r>
            <a:r>
              <a:rPr lang="ru-RU" sz="1900" b="1" dirty="0" smtClean="0">
                <a:solidFill>
                  <a:srgbClr val="0070C0"/>
                </a:solidFill>
              </a:rPr>
              <a:t>обеспеченность  2019 г.</a:t>
            </a:r>
            <a:endParaRPr lang="ru-RU" sz="19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3034" y="6327155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28 тыс.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549348" y="6348987"/>
            <a:ext cx="346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2,8 тыс.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72001" y="3365973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299, 9 </a:t>
            </a:r>
            <a:r>
              <a:rPr lang="ru-RU" dirty="0" smtClean="0"/>
              <a:t>млн </a:t>
            </a:r>
            <a:r>
              <a:rPr lang="ru-RU" dirty="0" smtClean="0"/>
              <a:t>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51,2%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7021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Сохранение лесов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040" y="1201133"/>
            <a:ext cx="6714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Обеспечение баланса выбытия и воспроизводства лесов в соотношении 100% к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989" y="189023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62715" y="313778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4" y="3645290"/>
            <a:ext cx="430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Воспроизводство лесов на всех участках, вырубленных и погибших лесных насаждений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88384087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2001013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2001012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7"/>
            <a:ext cx="200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205,2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90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643872" y="1936130"/>
            <a:ext cx="102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735312" y="2407293"/>
            <a:ext cx="929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205,2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2326972" y="2950759"/>
            <a:ext cx="3362628" cy="2608816"/>
            <a:chOff x="-132273" y="3353541"/>
            <a:chExt cx="3362628" cy="2608816"/>
          </a:xfrm>
        </p:grpSpPr>
        <p:sp>
          <p:nvSpPr>
            <p:cNvPr id="73" name="TextBox 72"/>
            <p:cNvSpPr txBox="1"/>
            <p:nvPr/>
          </p:nvSpPr>
          <p:spPr>
            <a:xfrm>
              <a:off x="313036" y="4885139"/>
              <a:ext cx="29173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Отношение площади </a:t>
              </a:r>
              <a:r>
                <a:rPr lang="ru-RU" sz="1600" dirty="0" err="1" smtClean="0"/>
                <a:t>лесовосстановления</a:t>
              </a:r>
              <a:r>
                <a:rPr lang="ru-RU" sz="1600" dirty="0" smtClean="0"/>
                <a:t> к площади вырубленных и погибших лесных насаждений, </a:t>
              </a:r>
              <a:endParaRPr lang="ru-RU" sz="1200" dirty="0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-132273" y="3353541"/>
              <a:ext cx="2366075" cy="1748687"/>
              <a:chOff x="-36580" y="3205188"/>
              <a:chExt cx="2366075" cy="934739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2021</a:t>
                </a:r>
                <a:endParaRPr lang="ru-RU" sz="1200" b="1" dirty="0"/>
              </a:p>
            </p:txBody>
          </p:sp>
          <p:grpSp>
            <p:nvGrpSpPr>
              <p:cNvPr id="109" name="Группа 108"/>
              <p:cNvGrpSpPr/>
              <p:nvPr/>
            </p:nvGrpSpPr>
            <p:grpSpPr>
              <a:xfrm>
                <a:off x="381417" y="3205188"/>
                <a:ext cx="1948078" cy="558819"/>
                <a:chOff x="381417" y="3205188"/>
                <a:chExt cx="1948078" cy="558819"/>
              </a:xfrm>
            </p:grpSpPr>
            <p:grpSp>
              <p:nvGrpSpPr>
                <p:cNvPr id="111" name="Группа 110"/>
                <p:cNvGrpSpPr/>
                <p:nvPr/>
              </p:nvGrpSpPr>
              <p:grpSpPr>
                <a:xfrm rot="16200000">
                  <a:off x="1157763" y="2747709"/>
                  <a:ext cx="410802" cy="1621794"/>
                  <a:chOff x="5520914" y="3499029"/>
                  <a:chExt cx="410802" cy="1621794"/>
                </a:xfrm>
              </p:grpSpPr>
              <p:sp>
                <p:nvSpPr>
                  <p:cNvPr id="116" name="Прямоугольник 115"/>
                  <p:cNvSpPr/>
                  <p:nvPr/>
                </p:nvSpPr>
                <p:spPr>
                  <a:xfrm rot="5400000">
                    <a:off x="5529982" y="4377176"/>
                    <a:ext cx="281940" cy="281032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Прямоугольник 116"/>
                  <p:cNvSpPr/>
                  <p:nvPr/>
                </p:nvSpPr>
                <p:spPr>
                  <a:xfrm rot="5400000">
                    <a:off x="5590107" y="4779213"/>
                    <a:ext cx="281940" cy="401279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" name="Прямоугольник 117"/>
                  <p:cNvSpPr/>
                  <p:nvPr/>
                </p:nvSpPr>
                <p:spPr>
                  <a:xfrm rot="5400000">
                    <a:off x="4722236" y="4297707"/>
                    <a:ext cx="1621794" cy="2443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" name="Прямоугольник 121"/>
                  <p:cNvSpPr/>
                  <p:nvPr/>
                </p:nvSpPr>
                <p:spPr>
                  <a:xfrm rot="5400000">
                    <a:off x="5503311" y="3956844"/>
                    <a:ext cx="281940" cy="227691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2" name="TextBox 111"/>
                <p:cNvSpPr txBox="1"/>
                <p:nvPr/>
              </p:nvSpPr>
              <p:spPr>
                <a:xfrm>
                  <a:off x="408729" y="3599070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839119" y="337872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60.9</a:t>
                  </a:r>
                  <a:endParaRPr lang="ru-RU" sz="1200" b="1" dirty="0"/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1283285" y="3325387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76.6</a:t>
                  </a:r>
                  <a:endParaRPr lang="ru-RU" sz="1200" b="1" dirty="0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736675" y="320518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100</a:t>
                  </a:r>
                  <a:endParaRPr lang="ru-RU" sz="1200" b="1" dirty="0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81417" y="3416933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58.5</a:t>
                  </a:r>
                  <a:endParaRPr lang="ru-RU" sz="1200" b="1" dirty="0"/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1736675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</p:grpSp>
      <p:sp>
        <p:nvSpPr>
          <p:cNvPr id="119" name="Прямоугольник 118"/>
          <p:cNvSpPr/>
          <p:nvPr/>
        </p:nvSpPr>
        <p:spPr>
          <a:xfrm>
            <a:off x="2915819" y="3583087"/>
            <a:ext cx="253778" cy="379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-1" y="176132"/>
            <a:ext cx="210820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16911" y="1071821"/>
            <a:ext cx="4327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16911" y="4261117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116,5 млн </a:t>
            </a:r>
            <a:r>
              <a:rPr lang="ru-RU" dirty="0" smtClean="0"/>
              <a:t>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55,5</a:t>
            </a:r>
            <a:r>
              <a:rPr lang="ru-RU" dirty="0" smtClean="0"/>
              <a:t>%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2818000" y="5523123"/>
            <a:ext cx="269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</a:t>
            </a:r>
            <a:r>
              <a:rPr lang="ru-RU" sz="1200" b="1" dirty="0">
                <a:solidFill>
                  <a:srgbClr val="FF0000"/>
                </a:solidFill>
              </a:rPr>
              <a:t>82 %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445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Комплексная </a:t>
            </a:r>
            <a:r>
              <a:rPr lang="ru-RU" sz="4000" b="1" dirty="0">
                <a:solidFill>
                  <a:srgbClr val="0070C0"/>
                </a:solidFill>
              </a:rPr>
              <a:t>система обращения с ТКО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817" y="1201133"/>
            <a:ext cx="6714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Эффективное обращение с отходами производства и потребления в Ленинградской области (ЛО)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304" y="18614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8835" y="298174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4" y="3487397"/>
            <a:ext cx="430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Введение в промышленную </a:t>
            </a:r>
            <a:r>
              <a:rPr lang="ru-RU" sz="1200" dirty="0" smtClean="0"/>
              <a:t>эксплуатацию 0,3 млн </a:t>
            </a:r>
            <a:r>
              <a:rPr lang="ru-RU" sz="1200" dirty="0"/>
              <a:t>тонн/год мощностей по обработке твердых коммунальных отходов (далее – ТКО) в ЛО; Создание условий для вторичной переработки всех запрещенных к захоронению отходов производства и потребления ЛО и СПб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018177480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843259" y="2819713"/>
            <a:ext cx="188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твердых коммунальных отходов, направленных на утилизацию, в общем объеме образованных тверды (%) 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-36580" y="2972170"/>
            <a:ext cx="1915330" cy="1307060"/>
            <a:chOff x="-36580" y="2832867"/>
            <a:chExt cx="1915330" cy="1307060"/>
          </a:xfrm>
        </p:grpSpPr>
        <p:sp>
          <p:nvSpPr>
            <p:cNvPr id="91" name="TextBox 9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400281" y="2832867"/>
              <a:ext cx="1478469" cy="968504"/>
              <a:chOff x="400281" y="2832867"/>
              <a:chExt cx="1478469" cy="968504"/>
            </a:xfrm>
          </p:grpSpPr>
          <p:grpSp>
            <p:nvGrpSpPr>
              <p:cNvPr id="95" name="Группа 94"/>
              <p:cNvGrpSpPr/>
              <p:nvPr/>
            </p:nvGrpSpPr>
            <p:grpSpPr>
              <a:xfrm rot="16200000">
                <a:off x="780147" y="2869623"/>
                <a:ext cx="703865" cy="1159632"/>
                <a:chOff x="5483546" y="3499029"/>
                <a:chExt cx="703865" cy="1159632"/>
              </a:xfrm>
            </p:grpSpPr>
            <p:sp>
              <p:nvSpPr>
                <p:cNvPr id="101" name="Прямоугольник 100"/>
                <p:cNvSpPr/>
                <p:nvPr/>
              </p:nvSpPr>
              <p:spPr>
                <a:xfrm rot="5400000">
                  <a:off x="5717953" y="4189203"/>
                  <a:ext cx="281940" cy="6569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 rot="5400000">
                  <a:off x="4931371" y="4051204"/>
                  <a:ext cx="1159631" cy="552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00281" y="348553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837133" y="349100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285930" y="2832867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</a:t>
                </a:r>
                <a:endParaRPr lang="ru-RU" sz="1200" b="1" dirty="0"/>
              </a:p>
            </p:txBody>
          </p:sp>
        </p:grpSp>
      </p:grpSp>
      <p:grpSp>
        <p:nvGrpSpPr>
          <p:cNvPr id="103" name="Группа 102"/>
          <p:cNvGrpSpPr/>
          <p:nvPr/>
        </p:nvGrpSpPr>
        <p:grpSpPr>
          <a:xfrm>
            <a:off x="-25163" y="4836078"/>
            <a:ext cx="1921313" cy="1516977"/>
            <a:chOff x="-36580" y="2622950"/>
            <a:chExt cx="1921313" cy="1516977"/>
          </a:xfrm>
        </p:grpSpPr>
        <p:sp>
          <p:nvSpPr>
            <p:cNvPr id="104" name="TextBox 10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361101" y="2622950"/>
              <a:ext cx="1523632" cy="1131533"/>
              <a:chOff x="361101" y="2622950"/>
              <a:chExt cx="1523632" cy="1131533"/>
            </a:xfrm>
          </p:grpSpPr>
          <p:grpSp>
            <p:nvGrpSpPr>
              <p:cNvPr id="108" name="Группа 107"/>
              <p:cNvGrpSpPr/>
              <p:nvPr/>
            </p:nvGrpSpPr>
            <p:grpSpPr>
              <a:xfrm rot="16200000">
                <a:off x="717052" y="2759639"/>
                <a:ext cx="830056" cy="1159631"/>
                <a:chOff x="5530435" y="3499030"/>
                <a:chExt cx="830056" cy="1159631"/>
              </a:xfrm>
            </p:grpSpPr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5804493" y="3649737"/>
                  <a:ext cx="281940" cy="83005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 rot="5400000">
                  <a:off x="5593683" y="4313473"/>
                  <a:ext cx="281940" cy="40843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4973480" y="4055986"/>
                  <a:ext cx="1159631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9" name="TextBox 108"/>
              <p:cNvSpPr txBox="1"/>
              <p:nvPr/>
            </p:nvSpPr>
            <p:spPr>
              <a:xfrm>
                <a:off x="361101" y="26229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811887" y="263281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291913" y="308564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</a:t>
                </a:r>
                <a:endParaRPr lang="ru-RU" sz="1200" b="1" dirty="0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1843259" y="4898765"/>
            <a:ext cx="1950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импорта оборудования для обработки и утилизации твердых коммунальных отходов (%) </a:t>
            </a:r>
          </a:p>
        </p:txBody>
      </p:sp>
      <p:grpSp>
        <p:nvGrpSpPr>
          <p:cNvPr id="117" name="Группа 116"/>
          <p:cNvGrpSpPr/>
          <p:nvPr/>
        </p:nvGrpSpPr>
        <p:grpSpPr>
          <a:xfrm>
            <a:off x="3481076" y="2688651"/>
            <a:ext cx="1903913" cy="1590579"/>
            <a:chOff x="-36580" y="2549348"/>
            <a:chExt cx="1903913" cy="1590579"/>
          </a:xfrm>
        </p:grpSpPr>
        <p:sp>
          <p:nvSpPr>
            <p:cNvPr id="118" name="TextBox 11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21" name="Группа 120"/>
            <p:cNvGrpSpPr/>
            <p:nvPr/>
          </p:nvGrpSpPr>
          <p:grpSpPr>
            <a:xfrm>
              <a:off x="368661" y="2549348"/>
              <a:ext cx="1483126" cy="1205136"/>
              <a:chOff x="368661" y="2549348"/>
              <a:chExt cx="1483126" cy="1205136"/>
            </a:xfrm>
          </p:grpSpPr>
          <p:grpSp>
            <p:nvGrpSpPr>
              <p:cNvPr id="122" name="Группа 121"/>
              <p:cNvGrpSpPr/>
              <p:nvPr/>
            </p:nvGrpSpPr>
            <p:grpSpPr>
              <a:xfrm rot="16200000">
                <a:off x="669023" y="2711611"/>
                <a:ext cx="928136" cy="1157610"/>
                <a:chOff x="5530434" y="3501051"/>
                <a:chExt cx="928136" cy="1157610"/>
              </a:xfrm>
            </p:grpSpPr>
            <p:sp>
              <p:nvSpPr>
                <p:cNvPr id="128" name="Прямоугольник 127"/>
                <p:cNvSpPr/>
                <p:nvPr/>
              </p:nvSpPr>
              <p:spPr>
                <a:xfrm rot="5400000">
                  <a:off x="5853532" y="4053623"/>
                  <a:ext cx="281940" cy="92813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021659" y="4009828"/>
                  <a:ext cx="1066797" cy="49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3" name="TextBox 122"/>
              <p:cNvSpPr txBox="1"/>
              <p:nvPr/>
            </p:nvSpPr>
            <p:spPr>
              <a:xfrm>
                <a:off x="368661" y="342008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837133" y="341284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258967" y="254934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41</a:t>
                </a:r>
                <a:endParaRPr lang="ru-RU" sz="1200" b="1" dirty="0"/>
              </a:p>
            </p:txBody>
          </p:sp>
        </p:grpSp>
      </p:grpSp>
      <p:grpSp>
        <p:nvGrpSpPr>
          <p:cNvPr id="130" name="Группа 129"/>
          <p:cNvGrpSpPr/>
          <p:nvPr/>
        </p:nvGrpSpPr>
        <p:grpSpPr>
          <a:xfrm>
            <a:off x="3501570" y="5281124"/>
            <a:ext cx="1903913" cy="1102709"/>
            <a:chOff x="-36580" y="3037218"/>
            <a:chExt cx="1903913" cy="1102709"/>
          </a:xfrm>
        </p:grpSpPr>
        <p:sp>
          <p:nvSpPr>
            <p:cNvPr id="131" name="TextBox 13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34" name="Группа 133"/>
            <p:cNvGrpSpPr/>
            <p:nvPr/>
          </p:nvGrpSpPr>
          <p:grpSpPr>
            <a:xfrm>
              <a:off x="368661" y="3037218"/>
              <a:ext cx="1483126" cy="717264"/>
              <a:chOff x="368661" y="3037218"/>
              <a:chExt cx="1483126" cy="717264"/>
            </a:xfrm>
          </p:grpSpPr>
          <p:grpSp>
            <p:nvGrpSpPr>
              <p:cNvPr id="135" name="Группа 134"/>
              <p:cNvGrpSpPr/>
              <p:nvPr/>
            </p:nvGrpSpPr>
            <p:grpSpPr>
              <a:xfrm rot="16200000">
                <a:off x="911421" y="2954008"/>
                <a:ext cx="441318" cy="1159630"/>
                <a:chOff x="5530434" y="3499032"/>
                <a:chExt cx="441318" cy="1159630"/>
              </a:xfrm>
            </p:grpSpPr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610123" y="3844105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610123" y="4297033"/>
                  <a:ext cx="281940" cy="44131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 rot="5400000">
                  <a:off x="5020560" y="4008906"/>
                  <a:ext cx="1065468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368661" y="343176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812419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58967" y="303721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</p:grpSp>
      </p:grpSp>
      <p:sp>
        <p:nvSpPr>
          <p:cNvPr id="143" name="TextBox 142"/>
          <p:cNvSpPr txBox="1"/>
          <p:nvPr/>
        </p:nvSpPr>
        <p:spPr>
          <a:xfrm>
            <a:off x="5377472" y="2781890"/>
            <a:ext cx="2019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твердых коммунальных отходов, направленных на обработку, в общем объеме образованных твердых коммунальных отходов (%)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347416" y="4898765"/>
            <a:ext cx="1992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разработанных электронных моделей территориальных схем обращения с отходами, в том числе с твердыми коммунальными отходами в ЛО (ед.) </a:t>
            </a:r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>
            <a:off x="3747782" y="2589960"/>
            <a:ext cx="0" cy="3920785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563680" y="4705331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-1" y="176132"/>
            <a:ext cx="210820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Box 98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013630" y="1071821"/>
            <a:ext cx="37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300" y="4836078"/>
            <a:ext cx="373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Реализация </a:t>
            </a:r>
            <a:r>
              <a:rPr lang="ru-RU" sz="2400" dirty="0"/>
              <a:t>мероприятий запланирована с</a:t>
            </a:r>
            <a:r>
              <a:rPr lang="ru-RU" sz="2400" dirty="0" smtClean="0"/>
              <a:t> </a:t>
            </a:r>
            <a:r>
              <a:rPr lang="ru-RU" sz="2400" dirty="0"/>
              <a:t>2020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42039" y="5137554"/>
            <a:ext cx="253778" cy="815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039730" y="6383833"/>
            <a:ext cx="2690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Сайт разработан: </a:t>
            </a:r>
            <a:r>
              <a:rPr lang="en-US" sz="1200" b="1" dirty="0">
                <a:solidFill>
                  <a:srgbClr val="FF0000"/>
                </a:solidFill>
              </a:rPr>
              <a:t>model.rko.lenreg.ru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826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Чистая страна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2" y="1201133"/>
            <a:ext cx="6714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Ликвидация в Ленинградской области (ЛО) к 2024 году всех выявленных на 1 января 2018 несанкционированных свалок в границах городов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62" y="18614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300" y="4836078"/>
            <a:ext cx="373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Реализация </a:t>
            </a:r>
            <a:r>
              <a:rPr lang="ru-RU" sz="2400" dirty="0"/>
              <a:t>мероприятий запланирована с</a:t>
            </a:r>
            <a:r>
              <a:rPr lang="ru-RU" sz="2400" dirty="0" smtClean="0"/>
              <a:t> </a:t>
            </a:r>
            <a:r>
              <a:rPr lang="ru-RU" sz="2400" dirty="0"/>
              <a:t>2020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637764" y="3487397"/>
            <a:ext cx="430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Рекультивированы</a:t>
            </a:r>
            <a:r>
              <a:rPr lang="ru-RU" sz="1200" dirty="0"/>
              <a:t> земельные участки, на которых расположены выявленные на 1 января 2018 г. несанкционированные свалки в границах городов, шт. по состоянию на 31.12.2021 года, по состоянию на 31.12.2024 года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4069330037"/>
              </p:ext>
            </p:extLst>
          </p:nvPr>
        </p:nvGraphicFramePr>
        <p:xfrm>
          <a:off x="10063727" y="1451799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53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55,1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108,1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grpSp>
        <p:nvGrpSpPr>
          <p:cNvPr id="123" name="Группа 122"/>
          <p:cNvGrpSpPr/>
          <p:nvPr/>
        </p:nvGrpSpPr>
        <p:grpSpPr>
          <a:xfrm>
            <a:off x="-132273" y="2694796"/>
            <a:ext cx="7498593" cy="3756197"/>
            <a:chOff x="-132273" y="2694796"/>
            <a:chExt cx="7498593" cy="3756197"/>
          </a:xfrm>
        </p:grpSpPr>
        <p:sp>
          <p:nvSpPr>
            <p:cNvPr id="124" name="TextBox 123"/>
            <p:cNvSpPr txBox="1"/>
            <p:nvPr/>
          </p:nvSpPr>
          <p:spPr>
            <a:xfrm>
              <a:off x="313036" y="4885139"/>
              <a:ext cx="18839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Ликвидированы </a:t>
              </a:r>
              <a:r>
                <a:rPr lang="ru-RU" sz="1200" dirty="0"/>
                <a:t>все выявленные в ЛО на 1 января 2018 года несанкционированные свалки в границах городов, ед. 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13204" y="4881333"/>
              <a:ext cx="21049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Численность </a:t>
              </a:r>
              <a:r>
                <a:rPr lang="ru-RU" sz="1200" dirty="0"/>
                <a:t>населения ЛО, качество жизни которого улучшится в связи с ликвидацией выявленных на 1 января 2018г. несанкционированных свалок в границах городов, тыс. чел. 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270389" y="4881333"/>
              <a:ext cx="20959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Общая </a:t>
              </a:r>
              <a:r>
                <a:rPr lang="ru-RU" sz="1200" dirty="0"/>
                <a:t>площадь восстановленных, в том числе </a:t>
              </a:r>
              <a:r>
                <a:rPr lang="ru-RU" sz="1200" dirty="0" err="1"/>
                <a:t>рекультивированных</a:t>
              </a:r>
              <a:r>
                <a:rPr lang="ru-RU" sz="1200" dirty="0"/>
                <a:t> земель ЛО, подверженных негативному воздействию накопленного экологического ущерба, гектаров </a:t>
              </a:r>
            </a:p>
          </p:txBody>
        </p:sp>
        <p:grpSp>
          <p:nvGrpSpPr>
            <p:cNvPr id="127" name="Группа 126"/>
            <p:cNvGrpSpPr/>
            <p:nvPr/>
          </p:nvGrpSpPr>
          <p:grpSpPr>
            <a:xfrm>
              <a:off x="-132273" y="3173927"/>
              <a:ext cx="2366075" cy="1928300"/>
              <a:chOff x="-36580" y="3109178"/>
              <a:chExt cx="2366075" cy="1030749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2021</a:t>
                </a:r>
                <a:endParaRPr lang="ru-RU" sz="1200" b="1" dirty="0"/>
              </a:p>
            </p:txBody>
          </p:sp>
          <p:grpSp>
            <p:nvGrpSpPr>
              <p:cNvPr id="169" name="Группа 168"/>
              <p:cNvGrpSpPr/>
              <p:nvPr/>
            </p:nvGrpSpPr>
            <p:grpSpPr>
              <a:xfrm>
                <a:off x="408729" y="3109178"/>
                <a:ext cx="1920766" cy="654828"/>
                <a:chOff x="408729" y="3109178"/>
                <a:chExt cx="1920766" cy="654828"/>
              </a:xfrm>
            </p:grpSpPr>
            <p:grpSp>
              <p:nvGrpSpPr>
                <p:cNvPr id="171" name="Группа 170"/>
                <p:cNvGrpSpPr/>
                <p:nvPr/>
              </p:nvGrpSpPr>
              <p:grpSpPr>
                <a:xfrm rot="16200000">
                  <a:off x="1109302" y="2699248"/>
                  <a:ext cx="507723" cy="1621794"/>
                  <a:chOff x="5520914" y="3499029"/>
                  <a:chExt cx="507723" cy="1621794"/>
                </a:xfrm>
              </p:grpSpPr>
              <p:sp>
                <p:nvSpPr>
                  <p:cNvPr id="178" name="Прямоугольник 177"/>
                  <p:cNvSpPr/>
                  <p:nvPr/>
                </p:nvSpPr>
                <p:spPr>
                  <a:xfrm rot="5400000">
                    <a:off x="5477880" y="4429278"/>
                    <a:ext cx="281940" cy="17682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9" name="Прямоугольник 178"/>
                  <p:cNvSpPr/>
                  <p:nvPr/>
                </p:nvSpPr>
                <p:spPr>
                  <a:xfrm rot="5400000">
                    <a:off x="5638567" y="4730753"/>
                    <a:ext cx="281940" cy="498200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0" name="Прямоугольник 179"/>
                  <p:cNvSpPr/>
                  <p:nvPr/>
                </p:nvSpPr>
                <p:spPr>
                  <a:xfrm rot="5400000">
                    <a:off x="4722236" y="4297707"/>
                    <a:ext cx="1621794" cy="2443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2" name="TextBox 171"/>
                <p:cNvSpPr txBox="1"/>
                <p:nvPr/>
              </p:nvSpPr>
              <p:spPr>
                <a:xfrm>
                  <a:off x="408729" y="3599070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73" name="TextBox 172"/>
                <p:cNvSpPr txBox="1"/>
                <p:nvPr/>
              </p:nvSpPr>
              <p:spPr>
                <a:xfrm>
                  <a:off x="839119" y="3597392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1283285" y="343393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</a:t>
                  </a:r>
                  <a:endParaRPr lang="ru-RU" sz="1200" b="1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1736675" y="3109178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3</a:t>
                  </a:r>
                  <a:endParaRPr lang="ru-RU" sz="1200" b="1" dirty="0"/>
                </a:p>
              </p:txBody>
            </p:sp>
          </p:grpSp>
          <p:sp>
            <p:nvSpPr>
              <p:cNvPr id="170" name="TextBox 169"/>
              <p:cNvSpPr txBox="1"/>
              <p:nvPr/>
            </p:nvSpPr>
            <p:spPr>
              <a:xfrm>
                <a:off x="1736675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2362553" y="2828940"/>
              <a:ext cx="2373693" cy="2309341"/>
              <a:chOff x="-36580" y="2905499"/>
              <a:chExt cx="2373693" cy="1234428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</a:t>
                </a:r>
                <a:r>
                  <a:rPr lang="en-US" sz="1200" b="1" dirty="0" smtClean="0"/>
                  <a:t>1</a:t>
                </a:r>
                <a:endParaRPr lang="ru-RU" sz="1200" b="1" dirty="0"/>
              </a:p>
            </p:txBody>
          </p:sp>
          <p:grpSp>
            <p:nvGrpSpPr>
              <p:cNvPr id="146" name="Группа 145"/>
              <p:cNvGrpSpPr/>
              <p:nvPr/>
            </p:nvGrpSpPr>
            <p:grpSpPr>
              <a:xfrm>
                <a:off x="382596" y="2905499"/>
                <a:ext cx="1954517" cy="849298"/>
                <a:chOff x="382596" y="2905499"/>
                <a:chExt cx="1954517" cy="849298"/>
              </a:xfrm>
            </p:grpSpPr>
            <p:grpSp>
              <p:nvGrpSpPr>
                <p:cNvPr id="149" name="Группа 148"/>
                <p:cNvGrpSpPr/>
                <p:nvPr/>
              </p:nvGrpSpPr>
              <p:grpSpPr>
                <a:xfrm rot="16200000">
                  <a:off x="1019734" y="2592856"/>
                  <a:ext cx="694477" cy="1629406"/>
                  <a:chOff x="5530124" y="3499031"/>
                  <a:chExt cx="694477" cy="1629406"/>
                </a:xfrm>
              </p:grpSpPr>
              <p:sp>
                <p:nvSpPr>
                  <p:cNvPr id="156" name="Прямоугольник 155"/>
                  <p:cNvSpPr/>
                  <p:nvPr/>
                </p:nvSpPr>
                <p:spPr>
                  <a:xfrm rot="5400000">
                    <a:off x="5527413" y="4379744"/>
                    <a:ext cx="281940" cy="275896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рямоугольник 156"/>
                  <p:cNvSpPr/>
                  <p:nvPr/>
                </p:nvSpPr>
                <p:spPr>
                  <a:xfrm rot="5400000">
                    <a:off x="5736548" y="4640383"/>
                    <a:ext cx="281940" cy="694167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" name="Прямоугольник 157"/>
                  <p:cNvSpPr/>
                  <p:nvPr/>
                </p:nvSpPr>
                <p:spPr>
                  <a:xfrm rot="5400000">
                    <a:off x="4727642" y="4301513"/>
                    <a:ext cx="1629404" cy="24439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382596" y="3581981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837137" y="3571666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273160" y="3333933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68</a:t>
                  </a:r>
                  <a:endParaRPr lang="ru-RU" sz="1200" b="1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744293" y="2905499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102</a:t>
                  </a:r>
                  <a:endParaRPr lang="ru-RU" sz="1200" b="1" dirty="0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1736638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  <p:grpSp>
          <p:nvGrpSpPr>
            <p:cNvPr id="129" name="Группа 128"/>
            <p:cNvGrpSpPr/>
            <p:nvPr/>
          </p:nvGrpSpPr>
          <p:grpSpPr>
            <a:xfrm>
              <a:off x="4824785" y="2694796"/>
              <a:ext cx="2378791" cy="2433194"/>
              <a:chOff x="-36580" y="2839295"/>
              <a:chExt cx="2378791" cy="1300632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-36580" y="3801373"/>
                <a:ext cx="14314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/>
                  <a:t>Базовое </a:t>
                </a:r>
                <a:br>
                  <a:rPr lang="ru-RU" sz="800" dirty="0" smtClean="0"/>
                </a:br>
                <a:r>
                  <a:rPr lang="ru-RU" sz="800" dirty="0" smtClean="0"/>
                  <a:t>значение</a:t>
                </a:r>
                <a:endParaRPr lang="ru-RU" sz="8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06040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2019</a:t>
                </a:r>
                <a:endParaRPr lang="ru-RU" sz="1200" b="1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274513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2021</a:t>
                </a:r>
                <a:endParaRPr lang="ru-RU" sz="1200" b="1" dirty="0"/>
              </a:p>
            </p:txBody>
          </p:sp>
          <p:grpSp>
            <p:nvGrpSpPr>
              <p:cNvPr id="133" name="Группа 132"/>
              <p:cNvGrpSpPr/>
              <p:nvPr/>
            </p:nvGrpSpPr>
            <p:grpSpPr>
              <a:xfrm>
                <a:off x="392179" y="2839295"/>
                <a:ext cx="1950032" cy="915193"/>
                <a:chOff x="392179" y="2839295"/>
                <a:chExt cx="1950032" cy="915193"/>
              </a:xfrm>
            </p:grpSpPr>
            <p:grpSp>
              <p:nvGrpSpPr>
                <p:cNvPr id="135" name="Группа 134"/>
                <p:cNvGrpSpPr/>
                <p:nvPr/>
              </p:nvGrpSpPr>
              <p:grpSpPr>
                <a:xfrm rot="16200000">
                  <a:off x="982151" y="2557481"/>
                  <a:ext cx="767124" cy="1626890"/>
                  <a:chOff x="5530433" y="3499030"/>
                  <a:chExt cx="767124" cy="1626890"/>
                </a:xfrm>
              </p:grpSpPr>
              <p:sp>
                <p:nvSpPr>
                  <p:cNvPr id="140" name="Прямоугольник 139"/>
                  <p:cNvSpPr/>
                  <p:nvPr/>
                </p:nvSpPr>
                <p:spPr>
                  <a:xfrm rot="5400000">
                    <a:off x="5524662" y="4382493"/>
                    <a:ext cx="281940" cy="270397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1" name="Прямоугольник 140"/>
                  <p:cNvSpPr/>
                  <p:nvPr/>
                </p:nvSpPr>
                <p:spPr>
                  <a:xfrm rot="5400000">
                    <a:off x="5773026" y="4601388"/>
                    <a:ext cx="281940" cy="767123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 rot="5400000">
                    <a:off x="4729211" y="4300255"/>
                    <a:ext cx="1626887" cy="24438"/>
                  </a:xfrm>
                  <a:prstGeom prst="rect">
                    <a:avLst/>
                  </a:prstGeom>
                  <a:solidFill>
                    <a:srgbClr val="5FAFA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6" name="TextBox 135"/>
                <p:cNvSpPr txBox="1"/>
                <p:nvPr/>
              </p:nvSpPr>
              <p:spPr>
                <a:xfrm>
                  <a:off x="392179" y="3568050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772891" y="3563886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/>
                    <a:t>0</a:t>
                  </a:r>
                  <a:endParaRPr lang="ru-RU" sz="1200" b="1" dirty="0"/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1287751" y="3339454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9.1</a:t>
                  </a:r>
                  <a:endParaRPr lang="ru-RU" sz="1200" b="1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1749391" y="2839295"/>
                  <a:ext cx="592820" cy="14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 smtClean="0"/>
                    <a:t>17.8</a:t>
                  </a:r>
                  <a:endParaRPr lang="ru-RU" sz="1200" b="1" dirty="0"/>
                </a:p>
              </p:txBody>
            </p:sp>
          </p:grpSp>
          <p:sp>
            <p:nvSpPr>
              <p:cNvPr id="134" name="TextBox 133"/>
              <p:cNvSpPr txBox="1"/>
              <p:nvPr/>
            </p:nvSpPr>
            <p:spPr>
              <a:xfrm>
                <a:off x="1741771" y="383215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2024</a:t>
                </a:r>
                <a:endParaRPr lang="ru-RU" sz="1200" b="1" dirty="0"/>
              </a:p>
            </p:txBody>
          </p:sp>
        </p:grpSp>
      </p:grpSp>
      <p:sp>
        <p:nvSpPr>
          <p:cNvPr id="80" name="Прямоугольник 79"/>
          <p:cNvSpPr/>
          <p:nvPr/>
        </p:nvSpPr>
        <p:spPr>
          <a:xfrm>
            <a:off x="-1" y="176132"/>
            <a:ext cx="210820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75304" y="1097856"/>
            <a:ext cx="37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2020-2024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34299" y="3087287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Результат: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727" y="198630"/>
            <a:ext cx="116313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70C0"/>
                </a:solidFill>
              </a:rPr>
              <a:t>Сохранение </a:t>
            </a:r>
            <a:r>
              <a:rPr lang="ru-RU" sz="3900" b="1" dirty="0">
                <a:solidFill>
                  <a:srgbClr val="0070C0"/>
                </a:solidFill>
              </a:rPr>
              <a:t>уникальных водных объектов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040" y="1252420"/>
            <a:ext cx="671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Улучшение экологического состояния гидрографической сети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789" y="18614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300" y="482175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4300" y="5292802"/>
            <a:ext cx="430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Восстановление и экологическая реабилитация водных объектов бассейна реки Нева на территории Государственного музея-заповедника «Гатчина»</a:t>
            </a:r>
            <a:endParaRPr lang="ru-RU" sz="1200" dirty="0"/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4,2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4,2</a:t>
            </a:r>
            <a:endParaRPr lang="ru-RU" sz="1600" b="1" dirty="0"/>
          </a:p>
          <a:p>
            <a:pPr algn="ctr"/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44502" y="5594457"/>
            <a:ext cx="2712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Разработка </a:t>
            </a:r>
            <a:r>
              <a:rPr lang="ru-RU" sz="1200" dirty="0"/>
              <a:t>проектно-сметной документации по расчистке водных объектов гидросистемы Государственного музея-заповедника «Гатчина» количество (</a:t>
            </a:r>
            <a:r>
              <a:rPr lang="ru-RU" sz="1200" dirty="0" err="1"/>
              <a:t>шт</a:t>
            </a:r>
            <a:r>
              <a:rPr lang="ru-RU" sz="1200" dirty="0"/>
              <a:t>)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72736" y="5594457"/>
            <a:ext cx="2252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</a:t>
            </a:r>
            <a:r>
              <a:rPr lang="ru-RU" sz="1200" dirty="0"/>
              <a:t>восстановленных водных объектов гидросистемы Государственного музея-заповедника «Гатчина» (га) 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646203" y="4336026"/>
            <a:ext cx="2374846" cy="1471054"/>
            <a:chOff x="-36580" y="3353593"/>
            <a:chExt cx="2374846" cy="786334"/>
          </a:xfrm>
        </p:grpSpPr>
        <p:sp>
          <p:nvSpPr>
            <p:cNvPr id="70" name="TextBox 6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408729" y="3353593"/>
              <a:ext cx="1929537" cy="410415"/>
              <a:chOff x="408729" y="3353593"/>
              <a:chExt cx="1929537" cy="410415"/>
            </a:xfrm>
          </p:grpSpPr>
          <p:grpSp>
            <p:nvGrpSpPr>
              <p:cNvPr id="75" name="Группа 74"/>
              <p:cNvGrpSpPr/>
              <p:nvPr/>
            </p:nvGrpSpPr>
            <p:grpSpPr>
              <a:xfrm rot="16200000">
                <a:off x="1226115" y="2816061"/>
                <a:ext cx="274101" cy="1621794"/>
                <a:chOff x="5520914" y="3499029"/>
                <a:chExt cx="274101" cy="1621794"/>
              </a:xfrm>
            </p:grpSpPr>
            <p:sp>
              <p:nvSpPr>
                <p:cNvPr id="80" name="Прямоугольник 79"/>
                <p:cNvSpPr/>
                <p:nvPr/>
              </p:nvSpPr>
              <p:spPr>
                <a:xfrm rot="5400000">
                  <a:off x="5521755" y="3932474"/>
                  <a:ext cx="281940" cy="2645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408729" y="359466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21124" y="335359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83285" y="359486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745446" y="358855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822085" y="3552564"/>
            <a:ext cx="2373693" cy="2272348"/>
            <a:chOff x="-36580" y="2925273"/>
            <a:chExt cx="2373693" cy="1214654"/>
          </a:xfrm>
        </p:grpSpPr>
        <p:sp>
          <p:nvSpPr>
            <p:cNvPr id="86" name="TextBox 85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382596" y="2925273"/>
              <a:ext cx="1954517" cy="829525"/>
              <a:chOff x="382596" y="2925273"/>
              <a:chExt cx="1954517" cy="829525"/>
            </a:xfrm>
          </p:grpSpPr>
          <p:grpSp>
            <p:nvGrpSpPr>
              <p:cNvPr id="91" name="Группа 90"/>
              <p:cNvGrpSpPr/>
              <p:nvPr/>
            </p:nvGrpSpPr>
            <p:grpSpPr>
              <a:xfrm rot="16200000">
                <a:off x="1026243" y="2599367"/>
                <a:ext cx="681458" cy="1629404"/>
                <a:chOff x="5530124" y="3499031"/>
                <a:chExt cx="681458" cy="1629404"/>
              </a:xfrm>
            </p:grpSpPr>
            <p:sp>
              <p:nvSpPr>
                <p:cNvPr id="97" name="Прямоугольник 96"/>
                <p:cNvSpPr/>
                <p:nvPr/>
              </p:nvSpPr>
              <p:spPr>
                <a:xfrm rot="5400000">
                  <a:off x="5730038" y="4177119"/>
                  <a:ext cx="281940" cy="68114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382596" y="359015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820807" y="357653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73160" y="29252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37.23</a:t>
                </a:r>
                <a:endParaRPr lang="ru-RU" sz="1200" b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744293" y="358324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-1" y="176132"/>
            <a:ext cx="210820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72057" y="1071821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7782" y="3412695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4.2 </a:t>
            </a:r>
            <a:r>
              <a:rPr lang="ru-RU" dirty="0" smtClean="0"/>
              <a:t>млн </a:t>
            </a:r>
            <a:r>
              <a:rPr lang="ru-RU" dirty="0" smtClean="0"/>
              <a:t>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0%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200" y="198630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Чистая вода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33" y="1331626"/>
            <a:ext cx="671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Повышение качества питьевой воды для населения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929" y="18614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1572" y="5254876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572" y="5719995"/>
            <a:ext cx="430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Повышение качества питьевой воды посредством модернизации систем водоснабжения и водоподготовки с использованием перспективных технологий, включая технологии, разработанные организациями оборонно-промышленного комплекса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77364676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980786"/>
            <a:ext cx="168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38759"/>
            <a:ext cx="168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8" y="2010876"/>
            <a:ext cx="1800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76.7млн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37</a:t>
            </a:r>
            <a:r>
              <a:rPr lang="en-US" sz="1600" b="1" dirty="0" smtClean="0">
                <a:solidFill>
                  <a:schemeClr val="bg1"/>
                </a:solidFill>
              </a:rPr>
              <a:t>,</a:t>
            </a:r>
            <a:r>
              <a:rPr lang="ru-RU" sz="1600" b="1" dirty="0" smtClean="0">
                <a:solidFill>
                  <a:schemeClr val="bg1"/>
                </a:solidFill>
              </a:rPr>
              <a:t>78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425069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425069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114</a:t>
            </a:r>
            <a:r>
              <a:rPr lang="en-US" sz="1600" b="1" dirty="0" smtClean="0"/>
              <a:t>,</a:t>
            </a:r>
            <a:r>
              <a:rPr lang="ru-RU" sz="1600" b="1" dirty="0" smtClean="0"/>
              <a:t>5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313036" y="5354469"/>
            <a:ext cx="1883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населения Ленинградской области обеспеченного качественной питьевой водой из систем централизованного водоснабжения, % 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813204" y="5350663"/>
            <a:ext cx="21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городского населения Ленинградской области, обеспеченного качественной питьевой водой из систем централизованного водоснабжения, %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70389" y="5350663"/>
            <a:ext cx="2095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Построены </a:t>
            </a:r>
            <a:r>
              <a:rPr lang="ru-RU" sz="1200" dirty="0"/>
              <a:t>и реконструированы крупные объекты питьевого водоснабжения, предусмотренные региональной программой, нарастающим итогом, ед. 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-132273" y="3290320"/>
            <a:ext cx="3333441" cy="2281237"/>
            <a:chOff x="-36580" y="2920520"/>
            <a:chExt cx="3333441" cy="1219407"/>
          </a:xfrm>
        </p:grpSpPr>
        <p:sp>
          <p:nvSpPr>
            <p:cNvPr id="122" name="TextBox 12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392636" y="2920520"/>
              <a:ext cx="2904225" cy="843487"/>
              <a:chOff x="392636" y="2920520"/>
              <a:chExt cx="2904225" cy="843487"/>
            </a:xfrm>
          </p:grpSpPr>
          <p:grpSp>
            <p:nvGrpSpPr>
              <p:cNvPr id="127" name="Группа 126"/>
              <p:cNvGrpSpPr/>
              <p:nvPr/>
            </p:nvGrpSpPr>
            <p:grpSpPr>
              <a:xfrm rot="16200000">
                <a:off x="1506555" y="1973701"/>
                <a:ext cx="836018" cy="2744594"/>
                <a:chOff x="5520914" y="3499029"/>
                <a:chExt cx="836018" cy="2744594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 rot="5400000">
                  <a:off x="5602632" y="3426832"/>
                  <a:ext cx="253778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 rot="5400000">
                  <a:off x="5588552" y="3865678"/>
                  <a:ext cx="281940" cy="3981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 rot="5400000">
                  <a:off x="5626902" y="4280257"/>
                  <a:ext cx="281940" cy="47487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 rot="5400000">
                  <a:off x="5737557" y="4631762"/>
                  <a:ext cx="281940" cy="6961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Прямоугольник 175"/>
                <p:cNvSpPr/>
                <p:nvPr/>
              </p:nvSpPr>
              <p:spPr>
                <a:xfrm rot="5400000">
                  <a:off x="5816793" y="5703484"/>
                  <a:ext cx="253778" cy="8265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392636" y="321892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77.4</a:t>
                </a:r>
                <a:endParaRPr lang="ru-RU" sz="1200" b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22999" y="321097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77.4</a:t>
                </a:r>
                <a:endParaRPr lang="ru-RU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274513" y="313154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78.1</a:t>
                </a:r>
                <a:endParaRPr lang="ru-RU" sz="1200" b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745400" y="292052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83.5</a:t>
                </a:r>
                <a:endParaRPr lang="ru-RU" sz="1200" b="1" dirty="0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2362553" y="2775850"/>
            <a:ext cx="2380555" cy="2831754"/>
            <a:chOff x="-36580" y="2626249"/>
            <a:chExt cx="2380555" cy="1513678"/>
          </a:xfrm>
        </p:grpSpPr>
        <p:sp>
          <p:nvSpPr>
            <p:cNvPr id="138" name="TextBox 13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41" name="Группа 140"/>
            <p:cNvGrpSpPr/>
            <p:nvPr/>
          </p:nvGrpSpPr>
          <p:grpSpPr>
            <a:xfrm>
              <a:off x="374976" y="2626249"/>
              <a:ext cx="1968999" cy="1128548"/>
              <a:chOff x="374976" y="2626249"/>
              <a:chExt cx="1968999" cy="1128548"/>
            </a:xfrm>
          </p:grpSpPr>
          <p:grpSp>
            <p:nvGrpSpPr>
              <p:cNvPr id="143" name="Группа 142"/>
              <p:cNvGrpSpPr/>
              <p:nvPr/>
            </p:nvGrpSpPr>
            <p:grpSpPr>
              <a:xfrm rot="16200000">
                <a:off x="876731" y="2449854"/>
                <a:ext cx="980481" cy="1629405"/>
                <a:chOff x="5530124" y="3499031"/>
                <a:chExt cx="980481" cy="1629405"/>
              </a:xfrm>
            </p:grpSpPr>
            <p:sp>
              <p:nvSpPr>
                <p:cNvPr id="149" name="Прямоугольник 148"/>
                <p:cNvSpPr/>
                <p:nvPr/>
              </p:nvSpPr>
              <p:spPr>
                <a:xfrm rot="5400000">
                  <a:off x="5813352" y="3640877"/>
                  <a:ext cx="281940" cy="8477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5835234" y="4071921"/>
                  <a:ext cx="281940" cy="89154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 rot="5400000">
                  <a:off x="5879550" y="4497380"/>
                  <a:ext cx="281940" cy="98017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Прямоугольник 151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374976" y="276065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92.8</a:t>
                </a:r>
                <a:endParaRPr lang="ru-RU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819093" y="275864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92.8</a:t>
                </a:r>
                <a:endParaRPr lang="ru-RU" sz="1200" b="1" dirty="0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88611" y="270875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93.5</a:t>
                </a:r>
                <a:endParaRPr lang="ru-RU" sz="1200" b="1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751155" y="262624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96.1</a:t>
                </a:r>
                <a:endParaRPr lang="ru-RU" sz="1200" b="1" dirty="0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4824785" y="3349347"/>
            <a:ext cx="2371171" cy="2247972"/>
            <a:chOff x="-36580" y="2938303"/>
            <a:chExt cx="2371171" cy="1201624"/>
          </a:xfrm>
        </p:grpSpPr>
        <p:sp>
          <p:nvSpPr>
            <p:cNvPr id="154" name="TextBox 15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57" name="Группа 156"/>
            <p:cNvGrpSpPr/>
            <p:nvPr/>
          </p:nvGrpSpPr>
          <p:grpSpPr>
            <a:xfrm>
              <a:off x="382740" y="2938303"/>
              <a:ext cx="1951851" cy="816185"/>
              <a:chOff x="382740" y="2938303"/>
              <a:chExt cx="1951851" cy="816185"/>
            </a:xfrm>
          </p:grpSpPr>
          <p:grpSp>
            <p:nvGrpSpPr>
              <p:cNvPr id="159" name="Группа 158"/>
              <p:cNvGrpSpPr/>
              <p:nvPr/>
            </p:nvGrpSpPr>
            <p:grpSpPr>
              <a:xfrm rot="16200000">
                <a:off x="1026045" y="2601374"/>
                <a:ext cx="679337" cy="1626891"/>
                <a:chOff x="5530433" y="3499030"/>
                <a:chExt cx="679337" cy="1626891"/>
              </a:xfrm>
            </p:grpSpPr>
            <p:sp>
              <p:nvSpPr>
                <p:cNvPr id="173" name="Прямоугольник 172"/>
                <p:cNvSpPr/>
                <p:nvPr/>
              </p:nvSpPr>
              <p:spPr>
                <a:xfrm rot="5400000">
                  <a:off x="5498783" y="4408372"/>
                  <a:ext cx="281940" cy="2186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4" name="Прямоугольник 173"/>
                <p:cNvSpPr/>
                <p:nvPr/>
              </p:nvSpPr>
              <p:spPr>
                <a:xfrm rot="5400000">
                  <a:off x="5729133" y="4645283"/>
                  <a:ext cx="281940" cy="67933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Прямоугольник 174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67" name="TextBox 166"/>
              <p:cNvSpPr txBox="1"/>
              <p:nvPr/>
            </p:nvSpPr>
            <p:spPr>
              <a:xfrm>
                <a:off x="382740" y="358778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822150" y="358778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1268699" y="338669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</a:t>
                </a:r>
                <a:endParaRPr lang="ru-RU" sz="1200" b="1" dirty="0"/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1741771" y="293830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</a:t>
                </a:r>
                <a:endParaRPr lang="ru-RU" sz="1200" b="1" dirty="0"/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-1" y="176132"/>
            <a:ext cx="210820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551572" y="1071821"/>
            <a:ext cx="415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98148" y="3091982"/>
            <a:ext cx="43482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- </a:t>
            </a:r>
            <a:r>
              <a:rPr lang="ru-RU" dirty="0" smtClean="0"/>
              <a:t>0 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0%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Реализация мероприятий запланирована на 2020 год</a:t>
            </a:r>
            <a:endParaRPr lang="ru-RU" sz="1400" dirty="0"/>
          </a:p>
          <a:p>
            <a:r>
              <a:rPr lang="ru-RU" sz="1400" dirty="0" smtClean="0"/>
              <a:t>Перераспределение бюджетных  средств по настоящее время не осуществлено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90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3818" y="217035"/>
            <a:ext cx="11631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Жилье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402" y="1085210"/>
            <a:ext cx="60596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Увеличение объемов введенного жилья на территории Ленинградской области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402" y="171633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8377" y="500324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5589284"/>
            <a:ext cx="4554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Оказание содействия в создании инженерной, социальной и транспортной инфраструктуры на земельных участках комплексного освоения   Снижение административной нагрузки на застройщиков, совершенствование нормативно-правовой базы и порядка регулирования в сфере жилищного строительства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4280599910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734299" y="1980786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34300" y="24387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734299" y="2010876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1040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657,8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2414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282414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1698,8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313036" y="5354469"/>
            <a:ext cx="188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Объем </a:t>
            </a:r>
            <a:r>
              <a:rPr lang="ru-RU" sz="1200" dirty="0"/>
              <a:t>введенного жилья на территории ЛО, </a:t>
            </a:r>
            <a:r>
              <a:rPr lang="ru-RU" sz="1200" dirty="0" err="1"/>
              <a:t>тыс.кв.метров</a:t>
            </a:r>
            <a:r>
              <a:rPr lang="ru-RU" sz="1200" dirty="0"/>
              <a:t> </a:t>
            </a:r>
            <a:endParaRPr lang="ru-RU" sz="1200" dirty="0" smtClean="0"/>
          </a:p>
        </p:txBody>
      </p:sp>
      <p:sp>
        <p:nvSpPr>
          <p:cNvPr id="88" name="TextBox 87"/>
          <p:cNvSpPr txBox="1"/>
          <p:nvPr/>
        </p:nvSpPr>
        <p:spPr>
          <a:xfrm>
            <a:off x="2813204" y="5350663"/>
            <a:ext cx="235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Ввод </a:t>
            </a:r>
            <a:r>
              <a:rPr lang="ru-RU" sz="1200" dirty="0"/>
              <a:t>жилья в рамках реализации мероприятий по стимулированию жилищного строительства ЛО, </a:t>
            </a:r>
            <a:r>
              <a:rPr lang="ru-RU" sz="1200" dirty="0" err="1"/>
              <a:t>тыс.кв.метров</a:t>
            </a:r>
            <a:r>
              <a:rPr lang="ru-RU" sz="1200" dirty="0"/>
              <a:t> </a:t>
            </a:r>
            <a:endParaRPr lang="ru-RU" sz="1200" dirty="0" smtClean="0"/>
          </a:p>
        </p:txBody>
      </p:sp>
      <p:sp>
        <p:nvSpPr>
          <p:cNvPr id="89" name="TextBox 88"/>
          <p:cNvSpPr txBox="1"/>
          <p:nvPr/>
        </p:nvSpPr>
        <p:spPr>
          <a:xfrm>
            <a:off x="5270389" y="5350663"/>
            <a:ext cx="209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Срок </a:t>
            </a:r>
            <a:r>
              <a:rPr lang="ru-RU" sz="1200" dirty="0"/>
              <a:t>получения разрешения на строительство и ввод в эксплуатацию, рабочих дней 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-128268" y="3429377"/>
            <a:ext cx="6247191" cy="2139374"/>
            <a:chOff x="-36580" y="2996351"/>
            <a:chExt cx="6247191" cy="1143576"/>
          </a:xfrm>
        </p:grpSpPr>
        <p:sp>
          <p:nvSpPr>
            <p:cNvPr id="91" name="TextBox 9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392636" y="2996351"/>
              <a:ext cx="5817975" cy="767658"/>
              <a:chOff x="392636" y="2996351"/>
              <a:chExt cx="5817975" cy="767658"/>
            </a:xfrm>
          </p:grpSpPr>
          <p:grpSp>
            <p:nvGrpSpPr>
              <p:cNvPr id="96" name="Группа 95"/>
              <p:cNvGrpSpPr/>
              <p:nvPr/>
            </p:nvGrpSpPr>
            <p:grpSpPr>
              <a:xfrm rot="16200000">
                <a:off x="3071645" y="625042"/>
                <a:ext cx="619590" cy="5658343"/>
                <a:chOff x="5520914" y="3499029"/>
                <a:chExt cx="619590" cy="5658343"/>
              </a:xfrm>
            </p:grpSpPr>
            <p:sp>
              <p:nvSpPr>
                <p:cNvPr id="105" name="Прямоугольник 104"/>
                <p:cNvSpPr/>
                <p:nvPr/>
              </p:nvSpPr>
              <p:spPr>
                <a:xfrm rot="5400000">
                  <a:off x="5602632" y="5918683"/>
                  <a:ext cx="253778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 rot="5400000">
                  <a:off x="5602632" y="3426832"/>
                  <a:ext cx="253778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 rot="5400000">
                  <a:off x="5549140" y="3905091"/>
                  <a:ext cx="281940" cy="3193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5649398" y="4257762"/>
                  <a:ext cx="281940" cy="51986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 rot="5400000">
                  <a:off x="5694500" y="4674819"/>
                  <a:ext cx="281940" cy="61006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5602632" y="8378466"/>
                  <a:ext cx="253778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Прямоугольник 150"/>
                <p:cNvSpPr/>
                <p:nvPr/>
              </p:nvSpPr>
              <p:spPr>
                <a:xfrm rot="5400000">
                  <a:off x="5588552" y="8817314"/>
                  <a:ext cx="281940" cy="3981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392636" y="321892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2626</a:t>
                </a:r>
                <a:endParaRPr lang="ru-RU" sz="12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22999" y="328790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2481</a:t>
                </a:r>
                <a:endParaRPr lang="ru-RU" sz="1200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1274513" y="308655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2770</a:t>
                </a:r>
                <a:endParaRPr lang="ru-RU" sz="12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45400" y="299635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2868</a:t>
                </a:r>
                <a:endParaRPr lang="ru-RU" sz="1200" b="1" dirty="0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2362553" y="3526039"/>
            <a:ext cx="2380555" cy="2081565"/>
            <a:chOff x="-36580" y="3027253"/>
            <a:chExt cx="2380555" cy="1112674"/>
          </a:xfrm>
        </p:grpSpPr>
        <p:sp>
          <p:nvSpPr>
            <p:cNvPr id="121" name="TextBox 12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384212" y="3027253"/>
              <a:ext cx="1959763" cy="727544"/>
              <a:chOff x="384212" y="3027253"/>
              <a:chExt cx="1959763" cy="727544"/>
            </a:xfrm>
          </p:grpSpPr>
          <p:grpSp>
            <p:nvGrpSpPr>
              <p:cNvPr id="126" name="Группа 125"/>
              <p:cNvGrpSpPr/>
              <p:nvPr/>
            </p:nvGrpSpPr>
            <p:grpSpPr>
              <a:xfrm rot="16200000">
                <a:off x="1079679" y="2652803"/>
                <a:ext cx="574585" cy="1629404"/>
                <a:chOff x="5530124" y="3499031"/>
                <a:chExt cx="574585" cy="1629404"/>
              </a:xfrm>
            </p:grpSpPr>
            <p:sp>
              <p:nvSpPr>
                <p:cNvPr id="131" name="Прямоугольник 130"/>
                <p:cNvSpPr/>
                <p:nvPr/>
              </p:nvSpPr>
              <p:spPr>
                <a:xfrm rot="5400000">
                  <a:off x="5676602" y="3777628"/>
                  <a:ext cx="281940" cy="5742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384212" y="318021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317.2</a:t>
                </a:r>
                <a:endParaRPr lang="ru-RU" sz="1200" b="1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819092" y="3027253"/>
                <a:ext cx="640563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353.49</a:t>
                </a:r>
                <a:endParaRPr lang="ru-RU" sz="1200" b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288611" y="359226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751155" y="359095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4824785" y="3822859"/>
            <a:ext cx="2371171" cy="1774459"/>
            <a:chOff x="-36580" y="3191413"/>
            <a:chExt cx="2371171" cy="948514"/>
          </a:xfrm>
        </p:grpSpPr>
        <p:sp>
          <p:nvSpPr>
            <p:cNvPr id="136" name="TextBox 135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39" name="Группа 138"/>
            <p:cNvGrpSpPr/>
            <p:nvPr/>
          </p:nvGrpSpPr>
          <p:grpSpPr>
            <a:xfrm>
              <a:off x="382740" y="3191413"/>
              <a:ext cx="1951851" cy="563075"/>
              <a:chOff x="382740" y="3191413"/>
              <a:chExt cx="1951851" cy="563075"/>
            </a:xfrm>
          </p:grpSpPr>
          <p:grpSp>
            <p:nvGrpSpPr>
              <p:cNvPr id="141" name="Группа 140"/>
              <p:cNvGrpSpPr/>
              <p:nvPr/>
            </p:nvGrpSpPr>
            <p:grpSpPr>
              <a:xfrm rot="16200000">
                <a:off x="1221996" y="2797324"/>
                <a:ext cx="287436" cy="1626891"/>
                <a:chOff x="5530434" y="3499030"/>
                <a:chExt cx="287436" cy="1626891"/>
              </a:xfrm>
            </p:grpSpPr>
            <p:sp>
              <p:nvSpPr>
                <p:cNvPr id="146" name="Прямоугольник 145"/>
                <p:cNvSpPr/>
                <p:nvPr/>
              </p:nvSpPr>
              <p:spPr>
                <a:xfrm rot="5400000">
                  <a:off x="5533182" y="4373974"/>
                  <a:ext cx="281940" cy="28743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Прямоугольник 147"/>
                <p:cNvSpPr/>
                <p:nvPr/>
              </p:nvSpPr>
              <p:spPr>
                <a:xfrm rot="5400000">
                  <a:off x="5533183" y="4841234"/>
                  <a:ext cx="281940" cy="28743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382740" y="319802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</a:t>
                </a:r>
                <a:endParaRPr lang="ru-RU" sz="1200" b="1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22150" y="319141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</a:t>
                </a:r>
                <a:endParaRPr lang="ru-RU" sz="1200" b="1" dirty="0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268699" y="331898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741771" y="332129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99" name="Овал 98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0" y="176132"/>
            <a:ext cx="5033818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166046" y="218114"/>
            <a:ext cx="73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Жилье и городская среда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472057" y="1109263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68377" y="3429377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1698,8</a:t>
            </a:r>
            <a:r>
              <a:rPr lang="ru-RU" dirty="0" smtClean="0"/>
              <a:t> млн </a:t>
            </a:r>
            <a:r>
              <a:rPr lang="ru-RU" dirty="0" smtClean="0"/>
              <a:t>руб.  100%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44,6%</a:t>
            </a:r>
            <a:endParaRPr lang="ru-RU" dirty="0" smtClean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0386" y="6124496"/>
            <a:ext cx="208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</a:t>
            </a:r>
            <a:r>
              <a:rPr lang="ru-RU" sz="1200" b="1" dirty="0">
                <a:solidFill>
                  <a:srgbClr val="FF0000"/>
                </a:solidFill>
              </a:rPr>
              <a:t>1700 </a:t>
            </a:r>
            <a:r>
              <a:rPr lang="ru-RU" sz="1200" b="1" dirty="0" err="1">
                <a:solidFill>
                  <a:srgbClr val="FF0000"/>
                </a:solidFill>
              </a:rPr>
              <a:t>тыс.кв.метров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48168" y="6194400"/>
            <a:ext cx="239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Достижение на 01.10.2019г.: </a:t>
            </a:r>
            <a:r>
              <a:rPr lang="ru-RU" sz="1200" b="1" dirty="0" smtClean="0">
                <a:solidFill>
                  <a:srgbClr val="FF0000"/>
                </a:solidFill>
              </a:rPr>
              <a:t/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393 </a:t>
            </a:r>
            <a:r>
              <a:rPr lang="ru-RU" sz="1200" b="1" dirty="0" err="1" smtClean="0">
                <a:solidFill>
                  <a:srgbClr val="FF0000"/>
                </a:solidFill>
              </a:rPr>
              <a:t>тыс.кв.метров</a:t>
            </a:r>
            <a:endParaRPr lang="ru-RU" sz="1200" b="1" dirty="0">
              <a:solidFill>
                <a:srgbClr val="FF0000"/>
              </a:solidFill>
            </a:endParaRP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037" y="244825"/>
            <a:ext cx="887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FAFAB"/>
                </a:solidFill>
              </a:rPr>
              <a:t>Демография: </a:t>
            </a:r>
            <a:r>
              <a:rPr lang="ru-RU" sz="3200" b="1" dirty="0" smtClean="0">
                <a:solidFill>
                  <a:srgbClr val="0070C0"/>
                </a:solidFill>
              </a:rPr>
              <a:t>Старшее поколение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33" y="1052508"/>
            <a:ext cx="637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Увеличение ожидаемой продолжительности здоровой жизни до 67 лет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101" y="148575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7723" y="778807"/>
            <a:ext cx="430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3259" y="2604895"/>
            <a:ext cx="188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Уровень госпитализации на геронтологические койки лиц старше </a:t>
            </a:r>
            <a:r>
              <a:rPr lang="ru-RU" sz="1200" b="1" dirty="0"/>
              <a:t>60 лет на 10 тыс. населения </a:t>
            </a:r>
            <a:r>
              <a:rPr lang="ru-RU" sz="1200" dirty="0"/>
              <a:t>соответствующего возраста (</a:t>
            </a:r>
            <a:r>
              <a:rPr lang="ru-RU" sz="1200" dirty="0" err="1"/>
              <a:t>усл</a:t>
            </a:r>
            <a:r>
              <a:rPr lang="ru-RU" sz="1200" dirty="0" smtClean="0"/>
              <a:t>. </a:t>
            </a:r>
            <a:r>
              <a:rPr lang="ru-RU" sz="1200" dirty="0" err="1" smtClean="0"/>
              <a:t>ед</a:t>
            </a:r>
            <a:r>
              <a:rPr lang="ru-RU" sz="1200" dirty="0"/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7223" y="4820511"/>
            <a:ext cx="336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6" y="5333082"/>
            <a:ext cx="45542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Укрепление здоровья, увеличение периода активного долголетия и продолжительности здоровой жизни; Организация мероприятий по профессиональному обучению и дополнительному профессиональному образованию лиц </a:t>
            </a:r>
            <a:r>
              <a:rPr lang="ru-RU" sz="1400" dirty="0" err="1"/>
              <a:t>предпенсионного</a:t>
            </a:r>
            <a:r>
              <a:rPr lang="ru-RU" sz="1400" dirty="0"/>
              <a:t> возраста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191620873"/>
              </p:ext>
            </p:extLst>
          </p:nvPr>
        </p:nvGraphicFramePr>
        <p:xfrm>
          <a:off x="10056067" y="1040485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6" name="Группа 95"/>
          <p:cNvGrpSpPr/>
          <p:nvPr/>
        </p:nvGrpSpPr>
        <p:grpSpPr>
          <a:xfrm>
            <a:off x="-36580" y="2502448"/>
            <a:ext cx="1915330" cy="1637479"/>
            <a:chOff x="-36580" y="2502448"/>
            <a:chExt cx="1915330" cy="1637479"/>
          </a:xfrm>
        </p:grpSpPr>
        <p:sp>
          <p:nvSpPr>
            <p:cNvPr id="68" name="TextBox 6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377421" y="2502448"/>
              <a:ext cx="1501329" cy="1298923"/>
              <a:chOff x="377421" y="2502448"/>
              <a:chExt cx="1501329" cy="1298923"/>
            </a:xfrm>
          </p:grpSpPr>
          <p:grpSp>
            <p:nvGrpSpPr>
              <p:cNvPr id="56" name="Группа 55"/>
              <p:cNvGrpSpPr/>
              <p:nvPr/>
            </p:nvGrpSpPr>
            <p:grpSpPr>
              <a:xfrm rot="16200000">
                <a:off x="618233" y="2707711"/>
                <a:ext cx="1027691" cy="1159630"/>
                <a:chOff x="5483545" y="3499030"/>
                <a:chExt cx="1027691" cy="1159630"/>
              </a:xfrm>
            </p:grpSpPr>
            <p:sp>
              <p:nvSpPr>
                <p:cNvPr id="57" name="Прямоугольник 56"/>
                <p:cNvSpPr/>
                <p:nvPr/>
              </p:nvSpPr>
              <p:spPr>
                <a:xfrm rot="5400000">
                  <a:off x="5426405" y="3603059"/>
                  <a:ext cx="253778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 rot="5400000">
                  <a:off x="5495523" y="3958705"/>
                  <a:ext cx="281940" cy="2121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 rot="5400000">
                  <a:off x="5879865" y="4027289"/>
                  <a:ext cx="281940" cy="98080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 rot="5400000">
                  <a:off x="4926590" y="4055985"/>
                  <a:ext cx="1159629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377421" y="343569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14419" y="326593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14.5</a:t>
                </a:r>
                <a:endParaRPr lang="ru-RU" sz="12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85930" y="250244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55.1</a:t>
                </a:r>
                <a:endParaRPr lang="ru-RU" sz="1200" b="1" dirty="0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-25163" y="4853248"/>
            <a:ext cx="1903913" cy="1499807"/>
            <a:chOff x="-36580" y="2640120"/>
            <a:chExt cx="1903913" cy="1499807"/>
          </a:xfrm>
        </p:grpSpPr>
        <p:sp>
          <p:nvSpPr>
            <p:cNvPr id="71" name="TextBox 7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391503" y="2640120"/>
              <a:ext cx="1460284" cy="1114634"/>
              <a:chOff x="391503" y="2640120"/>
              <a:chExt cx="1460284" cy="1114634"/>
            </a:xfrm>
          </p:grpSpPr>
          <p:grpSp>
            <p:nvGrpSpPr>
              <p:cNvPr id="75" name="Группа 74"/>
              <p:cNvGrpSpPr/>
              <p:nvPr/>
            </p:nvGrpSpPr>
            <p:grpSpPr>
              <a:xfrm rot="16200000">
                <a:off x="711918" y="2754777"/>
                <a:ext cx="840323" cy="1159631"/>
                <a:chOff x="5530163" y="3499030"/>
                <a:chExt cx="840323" cy="1159631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 rot="5400000">
                  <a:off x="5548073" y="3481392"/>
                  <a:ext cx="253778" cy="28905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 rot="5400000">
                  <a:off x="5610123" y="3844105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 rot="5400000">
                  <a:off x="4973211" y="4055989"/>
                  <a:ext cx="1159624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391503" y="319391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37.8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37133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48.8</a:t>
                </a:r>
                <a:endParaRPr lang="ru-RU" sz="12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90</a:t>
                </a:r>
                <a:endParaRPr lang="ru-RU" sz="1200" b="1" dirty="0"/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1843259" y="4869623"/>
            <a:ext cx="1950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Доля лиц старше трудоспособного возраста, у которых выявлены заболевания и патологические состояния, находящихся под диспансерным наблюдением (%) 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3481076" y="2166362"/>
            <a:ext cx="1903913" cy="1973565"/>
            <a:chOff x="-36580" y="2166362"/>
            <a:chExt cx="1903913" cy="1973565"/>
          </a:xfrm>
        </p:grpSpPr>
        <p:sp>
          <p:nvSpPr>
            <p:cNvPr id="90" name="TextBox 8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91521" y="2166362"/>
              <a:ext cx="1460266" cy="1588121"/>
              <a:chOff x="391521" y="2166362"/>
              <a:chExt cx="1460266" cy="1588121"/>
            </a:xfrm>
          </p:grpSpPr>
          <p:grpSp>
            <p:nvGrpSpPr>
              <p:cNvPr id="94" name="Группа 93"/>
              <p:cNvGrpSpPr/>
              <p:nvPr/>
            </p:nvGrpSpPr>
            <p:grpSpPr>
              <a:xfrm rot="16200000">
                <a:off x="477228" y="2519816"/>
                <a:ext cx="1309703" cy="1159632"/>
                <a:chOff x="5530433" y="3499030"/>
                <a:chExt cx="1309703" cy="1159632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5562937" y="3466528"/>
                  <a:ext cx="253778" cy="31878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610123" y="3844105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6044315" y="3862839"/>
                  <a:ext cx="281940" cy="130970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 rot="5400000">
                  <a:off x="4973479" y="4055987"/>
                  <a:ext cx="1159630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91521" y="315883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17.15</a:t>
                </a:r>
                <a:endParaRPr lang="ru-RU" sz="12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42265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22.3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58967" y="216636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70</a:t>
                </a:r>
                <a:endParaRPr lang="ru-RU" sz="1200" b="1" dirty="0"/>
              </a:p>
            </p:txBody>
          </p:sp>
        </p:grpSp>
      </p:grpSp>
      <p:grpSp>
        <p:nvGrpSpPr>
          <p:cNvPr id="142" name="Группа 141"/>
          <p:cNvGrpSpPr/>
          <p:nvPr/>
        </p:nvGrpSpPr>
        <p:grpSpPr>
          <a:xfrm>
            <a:off x="3501570" y="4884026"/>
            <a:ext cx="1903913" cy="1499807"/>
            <a:chOff x="-36580" y="2640120"/>
            <a:chExt cx="1903913" cy="1499807"/>
          </a:xfrm>
        </p:grpSpPr>
        <p:sp>
          <p:nvSpPr>
            <p:cNvPr id="143" name="TextBox 14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382740" y="2640120"/>
              <a:ext cx="1469047" cy="1154307"/>
              <a:chOff x="382740" y="2640120"/>
              <a:chExt cx="1469047" cy="1154307"/>
            </a:xfrm>
          </p:grpSpPr>
          <p:grpSp>
            <p:nvGrpSpPr>
              <p:cNvPr id="149" name="Группа 148"/>
              <p:cNvGrpSpPr/>
              <p:nvPr/>
            </p:nvGrpSpPr>
            <p:grpSpPr>
              <a:xfrm rot="16200000">
                <a:off x="692083" y="2774615"/>
                <a:ext cx="879995" cy="1159629"/>
                <a:chOff x="5490491" y="3499031"/>
                <a:chExt cx="879995" cy="1159629"/>
              </a:xfrm>
            </p:grpSpPr>
            <p:sp>
              <p:nvSpPr>
                <p:cNvPr id="153" name="Прямоугольник 152"/>
                <p:cNvSpPr/>
                <p:nvPr/>
              </p:nvSpPr>
              <p:spPr>
                <a:xfrm rot="5400000">
                  <a:off x="5426405" y="3603060"/>
                  <a:ext cx="253778" cy="457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 rot="5400000">
                  <a:off x="5610124" y="3844106"/>
                  <a:ext cx="281940" cy="4413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4934859" y="4054665"/>
                  <a:ext cx="1156984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0" name="TextBox 149"/>
              <p:cNvSpPr txBox="1"/>
              <p:nvPr/>
            </p:nvSpPr>
            <p:spPr>
              <a:xfrm>
                <a:off x="382740" y="343176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37133" y="30382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299</a:t>
                </a:r>
                <a:endParaRPr lang="ru-RU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1794</a:t>
                </a:r>
                <a:endParaRPr lang="ru-RU" sz="1200" b="1" dirty="0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5377473" y="2637793"/>
            <a:ext cx="194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Охват граждан старше трудоспособного возраста профилактическими осмотрами, включая диспансеризацию (%) 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347415" y="4898765"/>
            <a:ext cx="207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Численность лиц </a:t>
            </a:r>
            <a:r>
              <a:rPr lang="ru-RU" sz="1200" dirty="0" err="1"/>
              <a:t>предпенсионного</a:t>
            </a:r>
            <a:r>
              <a:rPr lang="ru-RU" sz="1200" dirty="0"/>
              <a:t> возраста, прошедших профессиональное обучение и д</a:t>
            </a:r>
            <a:r>
              <a:rPr lang="ru-RU" sz="1200" dirty="0" smtClean="0"/>
              <a:t>ополнительное </a:t>
            </a:r>
            <a:r>
              <a:rPr lang="ru-RU" sz="1200" dirty="0"/>
              <a:t>профессиональное образование (чел) </a:t>
            </a: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3855732" y="2589960"/>
            <a:ext cx="0" cy="3920785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563680" y="4574703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556607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014580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1586697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66,3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04308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1,0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511951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198311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571401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67,3 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97" name="Овал 96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11896166" y="6567845"/>
            <a:ext cx="312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-1" y="176132"/>
            <a:ext cx="280035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166047" y="218114"/>
            <a:ext cx="25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Демографи</a:t>
            </a:r>
            <a:r>
              <a:rPr lang="ru-RU" sz="3200" b="1" dirty="0">
                <a:solidFill>
                  <a:schemeClr val="bg1"/>
                </a:solidFill>
              </a:rPr>
              <a:t>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3929" y="4139927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13,8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4017868" y="4085554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20,9</a:t>
            </a:r>
            <a:endParaRPr lang="ru-RU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77421" y="6379351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</a:t>
            </a:r>
            <a:r>
              <a:rPr lang="ru-RU" sz="1400" dirty="0" smtClean="0"/>
              <a:t> 48,9</a:t>
            </a:r>
            <a:endParaRPr lang="ru-RU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069921" y="6484330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</a:t>
            </a:r>
            <a:r>
              <a:rPr lang="ru-RU" sz="1400" dirty="0" smtClean="0"/>
              <a:t> 150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17223" y="278950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</a:t>
            </a:r>
            <a:r>
              <a:rPr lang="ru-RU" b="1" dirty="0">
                <a:solidFill>
                  <a:srgbClr val="0070C0"/>
                </a:solidFill>
              </a:rPr>
              <a:t>БО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/>
              <a:t>61,4 </a:t>
            </a:r>
            <a:r>
              <a:rPr lang="ru-RU" dirty="0"/>
              <a:t>млн. руб.</a:t>
            </a:r>
          </a:p>
          <a:p>
            <a:r>
              <a:rPr lang="ru-RU" b="1" dirty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87,7%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2024" y="-12214"/>
            <a:ext cx="6979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Обеспечение </a:t>
            </a:r>
            <a:r>
              <a:rPr lang="ru-RU" sz="2400" b="1" dirty="0">
                <a:solidFill>
                  <a:srgbClr val="0070C0"/>
                </a:solidFill>
              </a:rPr>
              <a:t>устойчивого сокращения </a:t>
            </a:r>
            <a:r>
              <a:rPr lang="ru-RU" sz="2400" b="1" dirty="0" smtClean="0">
                <a:solidFill>
                  <a:srgbClr val="0070C0"/>
                </a:solidFill>
              </a:rPr>
              <a:t>непригодного для проживания </a:t>
            </a:r>
            <a:r>
              <a:rPr lang="ru-RU" sz="2400" b="1" dirty="0">
                <a:solidFill>
                  <a:srgbClr val="0070C0"/>
                </a:solidFill>
              </a:rPr>
              <a:t>жилищного фонда на территории Ленинградской </a:t>
            </a:r>
            <a:r>
              <a:rPr lang="ru-RU" sz="2400" b="1" dirty="0" smtClean="0">
                <a:solidFill>
                  <a:srgbClr val="0070C0"/>
                </a:solidFill>
              </a:rPr>
              <a:t>области </a:t>
            </a:r>
            <a:r>
              <a:rPr lang="ru-RU" sz="2400" b="1" dirty="0">
                <a:solidFill>
                  <a:srgbClr val="0070C0"/>
                </a:solidFill>
              </a:rPr>
              <a:t>(ЛО)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323" y="1426368"/>
            <a:ext cx="64064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Обеспечение </a:t>
            </a:r>
            <a:r>
              <a:rPr lang="ru-RU" sz="1400" dirty="0"/>
              <a:t>устойчивого сокращения непригодного для проживания жилищного фонда на территории ЛО с расселением к 31 декабря 2024 года не менее 195,24 </a:t>
            </a:r>
            <a:r>
              <a:rPr lang="ru-RU" sz="1400" dirty="0" err="1"/>
              <a:t>тыс.кв.м</a:t>
            </a:r>
            <a:r>
              <a:rPr lang="ru-RU" sz="1400" dirty="0"/>
              <a:t> аварийного жилищного фонда и переселением не менее 10,85 тыс. человек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38" y="250812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4975368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6337" y="5663322"/>
            <a:ext cx="455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Создание механизмов переселения граждан из непригодного для проживания жилищного фонда, обеспечивающих соблюдение их жилищных прав, установленных законодательством Российской Федерации</a:t>
            </a:r>
            <a:endParaRPr lang="ru-RU" sz="12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931698674"/>
              </p:ext>
            </p:extLst>
          </p:nvPr>
        </p:nvGraphicFramePr>
        <p:xfrm>
          <a:off x="9998194" y="1963095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734297" y="2347064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34298" y="2944200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747558" y="2386291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614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299" y="2944200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303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35865" y="2324735"/>
            <a:ext cx="138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Фонд ЖКХ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442978" y="288264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00344" y="246314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917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49641" y="5575668"/>
            <a:ext cx="27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квадратных метров, расселенного аварийного жилищного фонда (</a:t>
            </a:r>
            <a:r>
              <a:rPr lang="ru-RU" sz="1200" dirty="0" err="1"/>
              <a:t>тыс.кв.м</a:t>
            </a:r>
            <a:r>
              <a:rPr lang="ru-RU" sz="1200" dirty="0"/>
              <a:t>) 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383081" y="3538595"/>
            <a:ext cx="2994681" cy="2124727"/>
            <a:chOff x="806040" y="2973402"/>
            <a:chExt cx="2994681" cy="1135747"/>
          </a:xfrm>
        </p:grpSpPr>
        <p:sp>
          <p:nvSpPr>
            <p:cNvPr id="130" name="TextBox 12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4513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2020</a:t>
              </a:r>
              <a:endParaRPr lang="ru-RU" sz="1200" b="1" dirty="0"/>
            </a:p>
          </p:txBody>
        </p:sp>
        <p:grpSp>
          <p:nvGrpSpPr>
            <p:cNvPr id="132" name="Группа 131"/>
            <p:cNvGrpSpPr/>
            <p:nvPr/>
          </p:nvGrpSpPr>
          <p:grpSpPr>
            <a:xfrm>
              <a:off x="821124" y="2973402"/>
              <a:ext cx="2979597" cy="790608"/>
              <a:chOff x="821124" y="2973402"/>
              <a:chExt cx="2979597" cy="790608"/>
            </a:xfrm>
          </p:grpSpPr>
          <p:grpSp>
            <p:nvGrpSpPr>
              <p:cNvPr id="134" name="Группа 133"/>
              <p:cNvGrpSpPr/>
              <p:nvPr/>
            </p:nvGrpSpPr>
            <p:grpSpPr>
              <a:xfrm rot="16200000">
                <a:off x="1989887" y="2108616"/>
                <a:ext cx="642542" cy="2668246"/>
                <a:chOff x="5520914" y="3923794"/>
                <a:chExt cx="642542" cy="2668246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5423455" y="4030774"/>
                  <a:ext cx="281940" cy="679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604283" y="4302877"/>
                  <a:ext cx="281940" cy="42963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607230" y="4762091"/>
                  <a:ext cx="281940" cy="43552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 rot="5400000">
                  <a:off x="4200455" y="5244253"/>
                  <a:ext cx="2668245" cy="2732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 rot="5400000">
                  <a:off x="5607230" y="5243392"/>
                  <a:ext cx="281940" cy="43552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 rot="5400000">
                  <a:off x="5705977" y="5619788"/>
                  <a:ext cx="281940" cy="6330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 rot="5400000">
                  <a:off x="5705977" y="6134560"/>
                  <a:ext cx="281940" cy="6330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821124" y="353371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2.86</a:t>
                </a:r>
                <a:endParaRPr lang="ru-RU" sz="12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274513" y="318218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20.44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745446" y="317678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20.44</a:t>
                </a:r>
                <a:endParaRPr lang="ru-RU" sz="1200" b="1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237794" y="317089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26.53</a:t>
                </a:r>
                <a:endParaRPr lang="ru-RU" sz="1200" b="1" dirty="0"/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2706988" y="297340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62.32</a:t>
                </a:r>
                <a:endParaRPr lang="ru-RU" sz="1200" b="1" dirty="0"/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07901" y="297340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62,32</a:t>
                </a:r>
                <a:endParaRPr lang="ru-RU" sz="1200" b="1" dirty="0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736675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238515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2022</a:t>
              </a:r>
              <a:endParaRPr lang="ru-RU" sz="1200" b="1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2706988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2023</a:t>
              </a:r>
              <a:endParaRPr lang="ru-RU" sz="1200" b="1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16915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4152544" y="5575668"/>
            <a:ext cx="27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граждан, расселенных из аварийного жилищного фонда (человек)</a:t>
            </a:r>
            <a:endParaRPr lang="ru-RU" sz="1200" dirty="0"/>
          </a:p>
        </p:txBody>
      </p:sp>
      <p:grpSp>
        <p:nvGrpSpPr>
          <p:cNvPr id="170" name="Группа 169"/>
          <p:cNvGrpSpPr/>
          <p:nvPr/>
        </p:nvGrpSpPr>
        <p:grpSpPr>
          <a:xfrm>
            <a:off x="4015939" y="3572232"/>
            <a:ext cx="2994681" cy="2152171"/>
            <a:chOff x="806040" y="2958732"/>
            <a:chExt cx="2994681" cy="1150417"/>
          </a:xfrm>
        </p:grpSpPr>
        <p:sp>
          <p:nvSpPr>
            <p:cNvPr id="171" name="TextBox 17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274513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2020</a:t>
              </a:r>
              <a:endParaRPr lang="ru-RU" sz="1200" b="1" dirty="0"/>
            </a:p>
          </p:txBody>
        </p:sp>
        <p:grpSp>
          <p:nvGrpSpPr>
            <p:cNvPr id="173" name="Группа 172"/>
            <p:cNvGrpSpPr/>
            <p:nvPr/>
          </p:nvGrpSpPr>
          <p:grpSpPr>
            <a:xfrm>
              <a:off x="821124" y="2958732"/>
              <a:ext cx="2979597" cy="805278"/>
              <a:chOff x="821124" y="2958732"/>
              <a:chExt cx="2979597" cy="805278"/>
            </a:xfrm>
          </p:grpSpPr>
          <p:grpSp>
            <p:nvGrpSpPr>
              <p:cNvPr id="178" name="Группа 177"/>
              <p:cNvGrpSpPr/>
              <p:nvPr/>
            </p:nvGrpSpPr>
            <p:grpSpPr>
              <a:xfrm rot="16200000">
                <a:off x="1989887" y="2108616"/>
                <a:ext cx="642542" cy="2668246"/>
                <a:chOff x="5520914" y="3923794"/>
                <a:chExt cx="642542" cy="2668246"/>
              </a:xfrm>
            </p:grpSpPr>
            <p:sp>
              <p:nvSpPr>
                <p:cNvPr id="185" name="Прямоугольник 184"/>
                <p:cNvSpPr/>
                <p:nvPr/>
              </p:nvSpPr>
              <p:spPr>
                <a:xfrm rot="5400000">
                  <a:off x="5423455" y="4030774"/>
                  <a:ext cx="281940" cy="679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6" name="Прямоугольник 185"/>
                <p:cNvSpPr/>
                <p:nvPr/>
              </p:nvSpPr>
              <p:spPr>
                <a:xfrm rot="5400000">
                  <a:off x="5481035" y="4426125"/>
                  <a:ext cx="281940" cy="1831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Прямоугольник 186"/>
                <p:cNvSpPr/>
                <p:nvPr/>
              </p:nvSpPr>
              <p:spPr>
                <a:xfrm rot="5400000">
                  <a:off x="5483106" y="4847701"/>
                  <a:ext cx="281940" cy="1789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Прямоугольник 187"/>
                <p:cNvSpPr/>
                <p:nvPr/>
              </p:nvSpPr>
              <p:spPr>
                <a:xfrm rot="5400000">
                  <a:off x="4200455" y="5244253"/>
                  <a:ext cx="2668245" cy="2732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" name="Прямоугольник 188"/>
                <p:cNvSpPr/>
                <p:nvPr/>
              </p:nvSpPr>
              <p:spPr>
                <a:xfrm rot="5400000">
                  <a:off x="5533197" y="5317427"/>
                  <a:ext cx="281940" cy="28745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Прямоугольник 189"/>
                <p:cNvSpPr/>
                <p:nvPr/>
              </p:nvSpPr>
              <p:spPr>
                <a:xfrm rot="5400000">
                  <a:off x="5705976" y="5619789"/>
                  <a:ext cx="281940" cy="6330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1" name="Прямоугольник 190"/>
                <p:cNvSpPr/>
                <p:nvPr/>
              </p:nvSpPr>
              <p:spPr>
                <a:xfrm rot="5400000">
                  <a:off x="5705977" y="6134560"/>
                  <a:ext cx="281940" cy="6330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821124" y="353371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160</a:t>
                </a:r>
                <a:endParaRPr lang="ru-RU" sz="1200" b="1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274525" y="340393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1120</a:t>
                </a:r>
                <a:endParaRPr lang="ru-RU" sz="1200" b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694030" y="340393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1120</a:t>
                </a:r>
                <a:endParaRPr lang="ru-RU" sz="1200" b="1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224659" y="328871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1470</a:t>
                </a:r>
                <a:endParaRPr lang="ru-RU" sz="1200" b="1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693129" y="295873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3490</a:t>
                </a:r>
                <a:endParaRPr lang="ru-RU" sz="1200" b="1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3207901" y="297340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3490</a:t>
                </a:r>
                <a:endParaRPr lang="ru-RU" sz="1200" b="1" dirty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1736675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238515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2022</a:t>
              </a:r>
              <a:endParaRPr lang="ru-RU" sz="1200" b="1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706988" y="3832150"/>
              <a:ext cx="592820" cy="14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2023</a:t>
              </a:r>
              <a:endParaRPr lang="ru-RU" sz="1200" b="1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16915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2" name="Овал 8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0" y="176132"/>
            <a:ext cx="5033818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66046" y="218114"/>
            <a:ext cx="73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Жилье и городская среда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36396" y="1549478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2819" y="3784476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650</a:t>
            </a:r>
            <a:r>
              <a:rPr lang="ru-RU" dirty="0" smtClean="0"/>
              <a:t> </a:t>
            </a:r>
            <a:r>
              <a:rPr lang="ru-RU" dirty="0" smtClean="0"/>
              <a:t>млн. руб.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 </a:t>
            </a:r>
            <a:r>
              <a:rPr lang="ru-RU" dirty="0" smtClean="0"/>
              <a:t>19,3 </a:t>
            </a:r>
            <a:r>
              <a:rPr lang="ru-RU" dirty="0" smtClean="0"/>
              <a:t>%</a:t>
            </a:r>
            <a:endParaRPr lang="ru-RU" dirty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0386" y="6124496"/>
            <a:ext cx="272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</a:t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0,9 </a:t>
            </a:r>
            <a:r>
              <a:rPr lang="ru-RU" sz="1200" b="1" dirty="0" err="1" smtClean="0">
                <a:solidFill>
                  <a:srgbClr val="FF0000"/>
                </a:solidFill>
              </a:rPr>
              <a:t>тыс.кв.метров</a:t>
            </a:r>
            <a:r>
              <a:rPr lang="ru-RU" sz="1200" b="1" dirty="0" smtClean="0">
                <a:solidFill>
                  <a:srgbClr val="FF0000"/>
                </a:solidFill>
              </a:rPr>
              <a:t> (заключено контрактов на 4 </a:t>
            </a:r>
            <a:r>
              <a:rPr lang="ru-RU" sz="1200" b="1" dirty="0" err="1" smtClean="0">
                <a:solidFill>
                  <a:srgbClr val="FF0000"/>
                </a:solidFill>
              </a:rPr>
              <a:t>тыс.кв.м</a:t>
            </a:r>
            <a:r>
              <a:rPr lang="ru-RU" sz="1200" b="1" dirty="0" smtClean="0">
                <a:solidFill>
                  <a:srgbClr val="FF0000"/>
                </a:solidFill>
              </a:rPr>
              <a:t>.)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86935" y="6124496"/>
            <a:ext cx="272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Достижение на 01.10.2019г.: </a:t>
            </a:r>
            <a:br>
              <a:rPr lang="ru-RU" sz="12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60 человек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4497" y="320452"/>
            <a:ext cx="1221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Формирование комфортной городской среды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323" y="1085210"/>
            <a:ext cx="64064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Кардинальное повышение комфортности городской среды, повышение индекса качества городской среды на 30 процентов, сокращение в соответствии с этим индексом количества городов с неблагоприятной средой в два раза,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также создание механизма прямого участия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38" y="210159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1696" y="506099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164" y="5636820"/>
            <a:ext cx="455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Создание </a:t>
            </a:r>
            <a:r>
              <a:rPr lang="ru-RU" sz="1200" dirty="0"/>
              <a:t>механизмов развития комфортной городской среды, комплексного развития городов и других населенных пунктов с учетом индекса качества городской среды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/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734299" y="1980785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34299" y="2438758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734299" y="2010876"/>
            <a:ext cx="175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476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738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22606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422606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1 214</a:t>
            </a:r>
            <a:br>
              <a:rPr lang="ru-RU" sz="1600" b="1" dirty="0" smtClean="0"/>
            </a:br>
            <a:r>
              <a:rPr lang="ru-RU" sz="1600" b="1" dirty="0" smtClean="0"/>
              <a:t> млн руб. </a:t>
            </a:r>
            <a:endParaRPr lang="ru-RU" sz="11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843259" y="2805821"/>
            <a:ext cx="188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Среднее значение индекса качества городской среды по Ленинградской области 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-36580" y="2710994"/>
            <a:ext cx="1991281" cy="1637479"/>
            <a:chOff x="-36580" y="2502448"/>
            <a:chExt cx="1991281" cy="1637479"/>
          </a:xfrm>
        </p:grpSpPr>
        <p:sp>
          <p:nvSpPr>
            <p:cNvPr id="84" name="TextBox 8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400281" y="2502448"/>
              <a:ext cx="1554420" cy="1298924"/>
              <a:chOff x="400281" y="2502448"/>
              <a:chExt cx="1554420" cy="1298924"/>
            </a:xfrm>
          </p:grpSpPr>
          <p:grpSp>
            <p:nvGrpSpPr>
              <p:cNvPr id="88" name="Группа 87"/>
              <p:cNvGrpSpPr/>
              <p:nvPr/>
            </p:nvGrpSpPr>
            <p:grpSpPr>
              <a:xfrm rot="16200000">
                <a:off x="618234" y="2707711"/>
                <a:ext cx="1027690" cy="1159631"/>
                <a:chOff x="5483546" y="3499029"/>
                <a:chExt cx="1027690" cy="1159631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 rot="5400000">
                  <a:off x="5685484" y="3343978"/>
                  <a:ext cx="253778" cy="5638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 rot="5400000">
                  <a:off x="5673806" y="3780424"/>
                  <a:ext cx="281940" cy="5686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 rot="5400000">
                  <a:off x="5879865" y="4027289"/>
                  <a:ext cx="281940" cy="98080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 rot="5400000">
                  <a:off x="4931371" y="4051204"/>
                  <a:ext cx="1159631" cy="5528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400281" y="290118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</a:t>
                </a:r>
                <a:endParaRPr lang="ru-RU" sz="12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17457" y="291360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N+2%</a:t>
                </a:r>
                <a:endParaRPr lang="ru-RU" sz="12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258970" y="2502448"/>
                <a:ext cx="695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smtClean="0"/>
                  <a:t>N+30</a:t>
                </a:r>
                <a:r>
                  <a:rPr lang="en-US" sz="1200" b="1" dirty="0" smtClean="0"/>
                  <a:t>%</a:t>
                </a:r>
                <a:endParaRPr lang="ru-RU" sz="1200" b="1" dirty="0"/>
              </a:p>
            </p:txBody>
          </p:sp>
        </p:grpSp>
      </p:grpSp>
      <p:grpSp>
        <p:nvGrpSpPr>
          <p:cNvPr id="96" name="Группа 95"/>
          <p:cNvGrpSpPr/>
          <p:nvPr/>
        </p:nvGrpSpPr>
        <p:grpSpPr>
          <a:xfrm>
            <a:off x="-25163" y="4922491"/>
            <a:ext cx="1903913" cy="1499807"/>
            <a:chOff x="-36580" y="2640120"/>
            <a:chExt cx="1903913" cy="1499807"/>
          </a:xfrm>
        </p:grpSpPr>
        <p:sp>
          <p:nvSpPr>
            <p:cNvPr id="97" name="TextBox 9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368661" y="2640120"/>
              <a:ext cx="1483126" cy="1114364"/>
              <a:chOff x="368661" y="2640120"/>
              <a:chExt cx="1483126" cy="1114364"/>
            </a:xfrm>
          </p:grpSpPr>
          <p:grpSp>
            <p:nvGrpSpPr>
              <p:cNvPr id="101" name="Группа 100"/>
              <p:cNvGrpSpPr/>
              <p:nvPr/>
            </p:nvGrpSpPr>
            <p:grpSpPr>
              <a:xfrm rot="16200000">
                <a:off x="712054" y="2754642"/>
                <a:ext cx="840052" cy="1159631"/>
                <a:chOff x="5530434" y="3499030"/>
                <a:chExt cx="840052" cy="1159631"/>
              </a:xfrm>
            </p:grpSpPr>
            <p:sp>
              <p:nvSpPr>
                <p:cNvPr id="106" name="Прямоугольник 105"/>
                <p:cNvSpPr/>
                <p:nvPr/>
              </p:nvSpPr>
              <p:spPr>
                <a:xfrm rot="5400000">
                  <a:off x="5561285" y="3892945"/>
                  <a:ext cx="281940" cy="34364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5809490" y="4097664"/>
                  <a:ext cx="281940" cy="8400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4973480" y="4055986"/>
                  <a:ext cx="1159631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368661" y="343011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837133" y="314080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25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258967" y="264012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60</a:t>
                </a:r>
                <a:endParaRPr lang="ru-RU" sz="1200" b="1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1843259" y="4968008"/>
            <a:ext cx="195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городов с благоприятной средой от общего количества городов, % </a:t>
            </a:r>
          </a:p>
        </p:txBody>
      </p:sp>
      <p:grpSp>
        <p:nvGrpSpPr>
          <p:cNvPr id="110" name="Группа 109"/>
          <p:cNvGrpSpPr/>
          <p:nvPr/>
        </p:nvGrpSpPr>
        <p:grpSpPr>
          <a:xfrm>
            <a:off x="3481076" y="2599999"/>
            <a:ext cx="1903913" cy="1748474"/>
            <a:chOff x="-36580" y="2391453"/>
            <a:chExt cx="1903913" cy="1748474"/>
          </a:xfrm>
        </p:grpSpPr>
        <p:sp>
          <p:nvSpPr>
            <p:cNvPr id="111" name="TextBox 11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368661" y="2391453"/>
              <a:ext cx="1483126" cy="1363031"/>
              <a:chOff x="368661" y="2391453"/>
              <a:chExt cx="1483126" cy="1363031"/>
            </a:xfrm>
          </p:grpSpPr>
          <p:grpSp>
            <p:nvGrpSpPr>
              <p:cNvPr id="115" name="Группа 114"/>
              <p:cNvGrpSpPr/>
              <p:nvPr/>
            </p:nvGrpSpPr>
            <p:grpSpPr>
              <a:xfrm rot="16200000">
                <a:off x="589065" y="2631653"/>
                <a:ext cx="1086032" cy="1159630"/>
                <a:chOff x="5530434" y="3499031"/>
                <a:chExt cx="1086032" cy="1159630"/>
              </a:xfrm>
            </p:grpSpPr>
            <p:sp>
              <p:nvSpPr>
                <p:cNvPr id="119" name="Прямоугольник 118"/>
                <p:cNvSpPr/>
                <p:nvPr/>
              </p:nvSpPr>
              <p:spPr>
                <a:xfrm rot="5400000">
                  <a:off x="5565269" y="3464197"/>
                  <a:ext cx="253778" cy="3234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 rot="5400000">
                  <a:off x="5635981" y="3818250"/>
                  <a:ext cx="281940" cy="49303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 rot="5400000">
                  <a:off x="5932480" y="3974675"/>
                  <a:ext cx="281940" cy="108603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 rot="5400000">
                  <a:off x="5021659" y="4009828"/>
                  <a:ext cx="1066797" cy="49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368661" y="314762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</a:t>
                </a:r>
                <a:endParaRPr lang="ru-RU" sz="1200" b="1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37133" y="297683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9</a:t>
                </a:r>
                <a:endParaRPr lang="ru-RU" sz="1200" b="1" dirty="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258967" y="239145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30</a:t>
                </a:r>
                <a:endParaRPr lang="ru-RU" sz="1200" b="1" dirty="0"/>
              </a:p>
            </p:txBody>
          </p:sp>
        </p:grpSp>
      </p:grpSp>
      <p:grpSp>
        <p:nvGrpSpPr>
          <p:cNvPr id="143" name="Группа 142"/>
          <p:cNvGrpSpPr/>
          <p:nvPr/>
        </p:nvGrpSpPr>
        <p:grpSpPr>
          <a:xfrm>
            <a:off x="3501570" y="4851978"/>
            <a:ext cx="1903913" cy="1601098"/>
            <a:chOff x="-36580" y="2538829"/>
            <a:chExt cx="1903913" cy="1601098"/>
          </a:xfrm>
        </p:grpSpPr>
        <p:sp>
          <p:nvSpPr>
            <p:cNvPr id="144" name="TextBox 14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392308" y="2538829"/>
              <a:ext cx="1475025" cy="1215654"/>
              <a:chOff x="392308" y="2538829"/>
              <a:chExt cx="1475025" cy="1215654"/>
            </a:xfrm>
          </p:grpSpPr>
          <p:grpSp>
            <p:nvGrpSpPr>
              <p:cNvPr id="149" name="Группа 148"/>
              <p:cNvGrpSpPr/>
              <p:nvPr/>
            </p:nvGrpSpPr>
            <p:grpSpPr>
              <a:xfrm rot="16200000">
                <a:off x="653351" y="2695938"/>
                <a:ext cx="957459" cy="1159631"/>
                <a:chOff x="5530434" y="3499031"/>
                <a:chExt cx="957459" cy="1159631"/>
              </a:xfrm>
            </p:grpSpPr>
            <p:sp>
              <p:nvSpPr>
                <p:cNvPr id="153" name="Прямоугольник 152"/>
                <p:cNvSpPr/>
                <p:nvPr/>
              </p:nvSpPr>
              <p:spPr>
                <a:xfrm rot="5400000">
                  <a:off x="5756933" y="3272532"/>
                  <a:ext cx="253778" cy="70677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Прямоугольник 153"/>
                <p:cNvSpPr/>
                <p:nvPr/>
              </p:nvSpPr>
              <p:spPr>
                <a:xfrm rot="5400000">
                  <a:off x="5682584" y="3771646"/>
                  <a:ext cx="281940" cy="5862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868194" y="4038962"/>
                  <a:ext cx="281940" cy="95745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 rot="5400000">
                  <a:off x="5020560" y="4008906"/>
                  <a:ext cx="1065468" cy="457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0" name="TextBox 149"/>
              <p:cNvSpPr txBox="1"/>
              <p:nvPr/>
            </p:nvSpPr>
            <p:spPr>
              <a:xfrm>
                <a:off x="392308" y="278207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61</a:t>
                </a:r>
                <a:endParaRPr lang="ru-RU" sz="12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828748" y="289917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51</a:t>
                </a:r>
                <a:endParaRPr lang="ru-RU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74513" y="253882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111</a:t>
                </a:r>
                <a:endParaRPr lang="ru-RU" sz="1200" b="1" dirty="0"/>
              </a:p>
            </p:txBody>
          </p:sp>
        </p:grpSp>
      </p:grpSp>
      <p:sp>
        <p:nvSpPr>
          <p:cNvPr id="157" name="TextBox 156"/>
          <p:cNvSpPr txBox="1"/>
          <p:nvPr/>
        </p:nvSpPr>
        <p:spPr>
          <a:xfrm>
            <a:off x="5468224" y="1957313"/>
            <a:ext cx="20191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среды, %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5250046" y="4683361"/>
            <a:ext cx="2180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благоустроенных общественных территорий, включенных в муниципальные программы формирования современной городской среды, в том числе в городах Ленинградской области, шт. </a:t>
            </a:r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>
            <a:off x="3747782" y="2589960"/>
            <a:ext cx="0" cy="3920785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563680" y="4705331"/>
            <a:ext cx="6908377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Овал 125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0" y="176132"/>
            <a:ext cx="5033818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166046" y="218114"/>
            <a:ext cx="730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Жилье и городская среда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18724" y="1085210"/>
            <a:ext cx="422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1696" y="3510627"/>
            <a:ext cx="4444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1133 </a:t>
            </a:r>
            <a:r>
              <a:rPr lang="ru-RU" dirty="0" smtClean="0"/>
              <a:t>млн </a:t>
            </a:r>
            <a:r>
              <a:rPr lang="ru-RU" dirty="0" smtClean="0"/>
              <a:t>руб.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 50,3 </a:t>
            </a:r>
            <a:r>
              <a:rPr lang="ru-RU" dirty="0" smtClean="0"/>
              <a:t>%</a:t>
            </a:r>
            <a:endParaRPr lang="ru-RU" dirty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19051" y="4395973"/>
            <a:ext cx="321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Достижение на 01.10.2019г</a:t>
            </a:r>
            <a:r>
              <a:rPr lang="ru-RU" sz="1200" b="1" dirty="0" smtClean="0">
                <a:solidFill>
                  <a:srgbClr val="FF0000"/>
                </a:solidFill>
              </a:rPr>
              <a:t>.: 15 %</a:t>
            </a:r>
            <a:endParaRPr lang="ru-RU" sz="1200" b="1" dirty="0">
              <a:solidFill>
                <a:srgbClr val="FF0000"/>
              </a:solidFill>
            </a:endParaRP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86317" y="6372245"/>
            <a:ext cx="3213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Достижение на 01.10.2019г</a:t>
            </a:r>
            <a:r>
              <a:rPr lang="ru-RU" sz="1200" b="1" dirty="0" smtClean="0">
                <a:solidFill>
                  <a:srgbClr val="FF0000"/>
                </a:solidFill>
              </a:rPr>
              <a:t>.: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9753" y="88832"/>
            <a:ext cx="12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Дорожная </a:t>
            </a:r>
            <a:r>
              <a:rPr lang="ru-RU" sz="4400" b="1" dirty="0">
                <a:solidFill>
                  <a:srgbClr val="0070C0"/>
                </a:solidFill>
              </a:rPr>
              <a:t>сеть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81" y="1185928"/>
            <a:ext cx="6500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Цели: </a:t>
            </a:r>
            <a:r>
              <a:rPr lang="ru-RU" sz="1400" dirty="0" smtClean="0"/>
              <a:t>увеличение </a:t>
            </a:r>
            <a:r>
              <a:rPr lang="ru-RU" sz="1400" dirty="0"/>
              <a:t>в 2024 году доли автомобильных дорог регионального значения, соответствующих нормативным требованиям, в их общей протяженности не менее чем до 50 процентов (относительно их протяженности по состоянию на 31 декабря 2017 г.); </a:t>
            </a:r>
            <a:r>
              <a:rPr lang="ru-RU" sz="1400" dirty="0" smtClean="0"/>
              <a:t>снижение </a:t>
            </a:r>
            <a:r>
              <a:rPr lang="ru-RU" sz="1400" dirty="0"/>
              <a:t>в 2024 году доли автомобильных дорог федерального и регионального значения, работающих в режиме перегрузки, в их общей протяженности на 10% по сравнению с 2017 годом; снижение в 2024 году количества мест концентрации дорожно-транспортных происшествий (аварийно-опасных участков) на дорожной сети в два раза по сравнению с 2017 годом.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711" y="3170722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457690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3" y="5166763"/>
            <a:ext cx="4554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На сети автомобильных дорог общего пользования  регионального или межмуниципального значения выполнены дорожные работы  в целях приведения в нормативное состояние, снижения уровня перегрузки и ликвидации мест концентрации дорожно-транспортных происшествий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2176795644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7734299" y="1980785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34299" y="2438758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7734299" y="201087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296,3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1,8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млрд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22606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422606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2,1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млрд руб. </a:t>
            </a:r>
            <a:endParaRPr lang="ru-RU" sz="11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313036" y="5770845"/>
            <a:ext cx="2350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автомобильных дорог регионального значения, соответствующих нормативным требованиям, в %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2813204" y="5767039"/>
            <a:ext cx="210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мест концентрации дорожно-транспортных происшествий (аварийно-опасных участков) на дорожной сети, в %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270389" y="5767039"/>
            <a:ext cx="209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автомобильных дорог федерального и регионального значения, обслуживающих движение в режиме перегрузки, % </a:t>
            </a:r>
          </a:p>
        </p:txBody>
      </p:sp>
      <p:grpSp>
        <p:nvGrpSpPr>
          <p:cNvPr id="164" name="Группа 163"/>
          <p:cNvGrpSpPr/>
          <p:nvPr/>
        </p:nvGrpSpPr>
        <p:grpSpPr>
          <a:xfrm>
            <a:off x="34921" y="4086719"/>
            <a:ext cx="2043448" cy="1973966"/>
            <a:chOff x="130614" y="3084768"/>
            <a:chExt cx="2043448" cy="1055159"/>
          </a:xfrm>
        </p:grpSpPr>
        <p:sp>
          <p:nvSpPr>
            <p:cNvPr id="165" name="TextBox 164"/>
            <p:cNvSpPr txBox="1"/>
            <p:nvPr/>
          </p:nvSpPr>
          <p:spPr>
            <a:xfrm>
              <a:off x="130614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grpSp>
          <p:nvGrpSpPr>
            <p:cNvPr id="168" name="Группа 167"/>
            <p:cNvGrpSpPr/>
            <p:nvPr/>
          </p:nvGrpSpPr>
          <p:grpSpPr>
            <a:xfrm>
              <a:off x="550368" y="3084768"/>
              <a:ext cx="1623694" cy="679239"/>
              <a:chOff x="550368" y="3084768"/>
              <a:chExt cx="1623694" cy="679239"/>
            </a:xfrm>
          </p:grpSpPr>
          <p:grpSp>
            <p:nvGrpSpPr>
              <p:cNvPr id="170" name="Группа 169"/>
              <p:cNvGrpSpPr/>
              <p:nvPr/>
            </p:nvGrpSpPr>
            <p:grpSpPr>
              <a:xfrm rot="16200000">
                <a:off x="1097578" y="2687524"/>
                <a:ext cx="531173" cy="1621794"/>
                <a:chOff x="5520914" y="3499029"/>
                <a:chExt cx="531173" cy="1621794"/>
              </a:xfrm>
            </p:grpSpPr>
            <p:sp>
              <p:nvSpPr>
                <p:cNvPr id="175" name="Прямоугольник 174"/>
                <p:cNvSpPr/>
                <p:nvPr/>
              </p:nvSpPr>
              <p:spPr>
                <a:xfrm rot="5400000">
                  <a:off x="5416365" y="3613099"/>
                  <a:ext cx="626313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 rot="5400000">
                  <a:off x="5431573" y="4500308"/>
                  <a:ext cx="719378" cy="5216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1" name="TextBox 170"/>
              <p:cNvSpPr txBox="1"/>
              <p:nvPr/>
            </p:nvSpPr>
            <p:spPr>
              <a:xfrm>
                <a:off x="550368" y="319872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47</a:t>
                </a:r>
                <a:r>
                  <a:rPr lang="ru-RU" sz="1200" b="1" dirty="0" smtClean="0"/>
                  <a:t>.</a:t>
                </a:r>
                <a:r>
                  <a:rPr lang="en-US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540274" y="30847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50.0</a:t>
                </a:r>
                <a:endParaRPr lang="ru-RU" sz="1200" b="1" dirty="0"/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49223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2601722" y="3630869"/>
            <a:ext cx="2043448" cy="2429816"/>
            <a:chOff x="130614" y="2841099"/>
            <a:chExt cx="2043448" cy="1298828"/>
          </a:xfrm>
        </p:grpSpPr>
        <p:sp>
          <p:nvSpPr>
            <p:cNvPr id="211" name="TextBox 210"/>
            <p:cNvSpPr txBox="1"/>
            <p:nvPr/>
          </p:nvSpPr>
          <p:spPr>
            <a:xfrm>
              <a:off x="130614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grpSp>
          <p:nvGrpSpPr>
            <p:cNvPr id="212" name="Группа 211"/>
            <p:cNvGrpSpPr/>
            <p:nvPr/>
          </p:nvGrpSpPr>
          <p:grpSpPr>
            <a:xfrm>
              <a:off x="550368" y="2841099"/>
              <a:ext cx="1623694" cy="922909"/>
              <a:chOff x="550368" y="2841099"/>
              <a:chExt cx="1623694" cy="922909"/>
            </a:xfrm>
          </p:grpSpPr>
          <p:grpSp>
            <p:nvGrpSpPr>
              <p:cNvPr id="214" name="Группа 213"/>
              <p:cNvGrpSpPr/>
              <p:nvPr/>
            </p:nvGrpSpPr>
            <p:grpSpPr>
              <a:xfrm rot="16200000">
                <a:off x="987985" y="2577931"/>
                <a:ext cx="750360" cy="1621794"/>
                <a:chOff x="5520914" y="3499029"/>
                <a:chExt cx="750360" cy="1621794"/>
              </a:xfrm>
            </p:grpSpPr>
            <p:sp>
              <p:nvSpPr>
                <p:cNvPr id="217" name="Прямоугольник 216"/>
                <p:cNvSpPr/>
                <p:nvPr/>
              </p:nvSpPr>
              <p:spPr>
                <a:xfrm rot="5400000">
                  <a:off x="5587697" y="3441768"/>
                  <a:ext cx="626313" cy="7408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" name="Прямоугольник 217"/>
                <p:cNvSpPr/>
                <p:nvPr/>
              </p:nvSpPr>
              <p:spPr>
                <a:xfrm rot="5400000">
                  <a:off x="5431573" y="4500308"/>
                  <a:ext cx="719378" cy="5216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Прямоугольник 21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5" name="TextBox 214"/>
              <p:cNvSpPr txBox="1"/>
              <p:nvPr/>
            </p:nvSpPr>
            <p:spPr>
              <a:xfrm>
                <a:off x="550368" y="284109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540274" y="30847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50.0</a:t>
                </a:r>
                <a:endParaRPr lang="ru-RU" sz="1200" b="1" dirty="0"/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149223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4957894" y="4299908"/>
            <a:ext cx="2043448" cy="1760776"/>
            <a:chOff x="130614" y="3198726"/>
            <a:chExt cx="2043448" cy="941201"/>
          </a:xfrm>
        </p:grpSpPr>
        <p:sp>
          <p:nvSpPr>
            <p:cNvPr id="221" name="TextBox 220"/>
            <p:cNvSpPr txBox="1"/>
            <p:nvPr/>
          </p:nvSpPr>
          <p:spPr>
            <a:xfrm>
              <a:off x="130614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grpSp>
          <p:nvGrpSpPr>
            <p:cNvPr id="222" name="Группа 221"/>
            <p:cNvGrpSpPr/>
            <p:nvPr/>
          </p:nvGrpSpPr>
          <p:grpSpPr>
            <a:xfrm>
              <a:off x="550368" y="3198726"/>
              <a:ext cx="1623694" cy="565282"/>
              <a:chOff x="550368" y="3198726"/>
              <a:chExt cx="1623694" cy="565282"/>
            </a:xfrm>
          </p:grpSpPr>
          <p:grpSp>
            <p:nvGrpSpPr>
              <p:cNvPr id="224" name="Группа 223"/>
              <p:cNvGrpSpPr/>
              <p:nvPr/>
            </p:nvGrpSpPr>
            <p:grpSpPr>
              <a:xfrm rot="16200000">
                <a:off x="1159317" y="2749263"/>
                <a:ext cx="407696" cy="1621794"/>
                <a:chOff x="5520914" y="3499029"/>
                <a:chExt cx="407696" cy="1621794"/>
              </a:xfrm>
            </p:grpSpPr>
            <p:sp>
              <p:nvSpPr>
                <p:cNvPr id="227" name="Прямоугольник 226"/>
                <p:cNvSpPr/>
                <p:nvPr/>
              </p:nvSpPr>
              <p:spPr>
                <a:xfrm rot="5400000">
                  <a:off x="5416365" y="3613099"/>
                  <a:ext cx="626313" cy="3981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" name="Прямоугольник 227"/>
                <p:cNvSpPr/>
                <p:nvPr/>
              </p:nvSpPr>
              <p:spPr>
                <a:xfrm rot="5400000">
                  <a:off x="5322096" y="4609786"/>
                  <a:ext cx="719378" cy="30269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" name="Прямоугольник 22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25" name="TextBox 224"/>
              <p:cNvSpPr txBox="1"/>
              <p:nvPr/>
            </p:nvSpPr>
            <p:spPr>
              <a:xfrm>
                <a:off x="550368" y="319872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4.4</a:t>
                </a:r>
                <a:endParaRPr lang="ru-RU" sz="1200" b="1" dirty="0"/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1540274" y="331421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3.4</a:t>
                </a:r>
                <a:endParaRPr lang="ru-RU" sz="1200" b="1" dirty="0"/>
              </a:p>
            </p:txBody>
          </p:sp>
        </p:grpSp>
        <p:sp>
          <p:nvSpPr>
            <p:cNvPr id="223" name="TextBox 222"/>
            <p:cNvSpPr txBox="1"/>
            <p:nvPr/>
          </p:nvSpPr>
          <p:spPr>
            <a:xfrm>
              <a:off x="149223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7" name="Овал 66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0" y="176132"/>
            <a:ext cx="414337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Безопасные и качественные автомобильные дороги: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75304" y="1107710"/>
            <a:ext cx="37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2019-2024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1696" y="3170722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1,3 </a:t>
            </a:r>
            <a:r>
              <a:rPr lang="ru-RU" dirty="0" smtClean="0"/>
              <a:t>млрд. руб.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 </a:t>
            </a:r>
            <a:r>
              <a:rPr lang="ru-RU" dirty="0" smtClean="0"/>
              <a:t>55,4 </a:t>
            </a:r>
            <a:r>
              <a:rPr lang="ru-RU" dirty="0" smtClean="0"/>
              <a:t>%</a:t>
            </a:r>
            <a:endParaRPr lang="ru-RU" dirty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9800" y="83091"/>
            <a:ext cx="6575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Общесистемные </a:t>
            </a:r>
            <a:r>
              <a:rPr lang="ru-RU" sz="2800" b="1" dirty="0">
                <a:solidFill>
                  <a:srgbClr val="0070C0"/>
                </a:solidFill>
              </a:rPr>
              <a:t>меры развития дорожного хозяйства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650" y="1156432"/>
            <a:ext cx="6959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Цели: </a:t>
            </a:r>
            <a:r>
              <a:rPr lang="ru-RU" sz="1400" dirty="0"/>
              <a:t>создание механизмов экономического стимулирования сохранности автомобильных дорог регионального значения; внедрение новых технических требований и стандартов обустройства автомобильных дорог, в том числе на основе цифровых технологий, направленных на устранение мест концентрации дорожно-транспортных происшествий; внедрение автоматизированных и роботизированных технологий организации дорожного движения и контроля за соблюдением правил дорожного движения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960" y="2812636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3681198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5749" y="4114451"/>
            <a:ext cx="4554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Создание механизмов экономического стимулирования сохранности автомобильных дорог регионального значения; 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Внедрение </a:t>
            </a:r>
            <a:r>
              <a:rPr lang="ru-RU" sz="1400" dirty="0"/>
              <a:t>новых технических требований и стандартов обустройства автомобильных дорог, в том числе на основе цифровых технологий, направленных на устранение мест концентрации дорожно-транспортных происшествий; </a:t>
            </a:r>
            <a:endParaRPr lang="ru-RU" sz="1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Внедрение </a:t>
            </a:r>
            <a:r>
              <a:rPr lang="ru-RU" sz="1400" dirty="0"/>
              <a:t>автоматизированных и роботизированных технологий организации дорожного движения и контроля за соблюдением правил дорожного </a:t>
            </a:r>
            <a:r>
              <a:rPr lang="ru-RU" sz="1400" dirty="0" smtClean="0"/>
              <a:t>движения. </a:t>
            </a:r>
            <a:endParaRPr lang="ru-RU" sz="14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594355871"/>
              </p:ext>
            </p:extLst>
          </p:nvPr>
        </p:nvGraphicFramePr>
        <p:xfrm>
          <a:off x="10056067" y="1056709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1755459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178396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51,9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22606" y="1750711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587625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51,9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242459" y="3520258"/>
            <a:ext cx="4967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Доля </a:t>
            </a:r>
            <a:r>
              <a:rPr lang="ru-RU" sz="1200" dirty="0"/>
              <a:t>контрактов на осуществление дорожной деятельности в рамках национального проекта, предусматривающих использование новых технологий и материалов, включенных в Реестр новых и наилучших технологий, материалов и технологических решений повторного применения, % в общем объеме новых государственных контрактов на выполнение работ по капитальному ремонту, ремонту и содержанию автомобильных дорог 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34921" y="3404200"/>
            <a:ext cx="2043448" cy="1973966"/>
            <a:chOff x="130614" y="3084768"/>
            <a:chExt cx="2043448" cy="1055159"/>
          </a:xfrm>
        </p:grpSpPr>
        <p:sp>
          <p:nvSpPr>
            <p:cNvPr id="69" name="TextBox 68"/>
            <p:cNvSpPr txBox="1"/>
            <p:nvPr/>
          </p:nvSpPr>
          <p:spPr>
            <a:xfrm>
              <a:off x="130614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grpSp>
          <p:nvGrpSpPr>
            <p:cNvPr id="70" name="Группа 69"/>
            <p:cNvGrpSpPr/>
            <p:nvPr/>
          </p:nvGrpSpPr>
          <p:grpSpPr>
            <a:xfrm>
              <a:off x="550368" y="3084768"/>
              <a:ext cx="1623694" cy="679239"/>
              <a:chOff x="550368" y="3084768"/>
              <a:chExt cx="1623694" cy="679239"/>
            </a:xfrm>
          </p:grpSpPr>
          <p:grpSp>
            <p:nvGrpSpPr>
              <p:cNvPr id="72" name="Группа 71"/>
              <p:cNvGrpSpPr/>
              <p:nvPr/>
            </p:nvGrpSpPr>
            <p:grpSpPr>
              <a:xfrm rot="16200000">
                <a:off x="1097578" y="2687524"/>
                <a:ext cx="531173" cy="1621794"/>
                <a:chOff x="5520914" y="3499029"/>
                <a:chExt cx="531173" cy="1621794"/>
              </a:xfrm>
            </p:grpSpPr>
            <p:sp>
              <p:nvSpPr>
                <p:cNvPr id="83" name="Прямоугольник 82"/>
                <p:cNvSpPr/>
                <p:nvPr/>
              </p:nvSpPr>
              <p:spPr>
                <a:xfrm rot="5400000">
                  <a:off x="5431573" y="4500308"/>
                  <a:ext cx="719378" cy="5216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550368" y="358494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540274" y="30847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80</a:t>
                </a:r>
                <a:endParaRPr lang="ru-RU" sz="1200" b="1" dirty="0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49223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7101" y="5263457"/>
            <a:ext cx="2043452" cy="1699725"/>
            <a:chOff x="130614" y="3052731"/>
            <a:chExt cx="2043452" cy="908567"/>
          </a:xfrm>
        </p:grpSpPr>
        <p:sp>
          <p:nvSpPr>
            <p:cNvPr id="86" name="TextBox 85"/>
            <p:cNvSpPr txBox="1"/>
            <p:nvPr/>
          </p:nvSpPr>
          <p:spPr>
            <a:xfrm>
              <a:off x="130614" y="3622744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550368" y="3052731"/>
              <a:ext cx="1623698" cy="532650"/>
              <a:chOff x="550368" y="3052731"/>
              <a:chExt cx="1623698" cy="532650"/>
            </a:xfrm>
          </p:grpSpPr>
          <p:grpSp>
            <p:nvGrpSpPr>
              <p:cNvPr id="89" name="Группа 88"/>
              <p:cNvGrpSpPr/>
              <p:nvPr/>
            </p:nvGrpSpPr>
            <p:grpSpPr>
              <a:xfrm rot="16200000">
                <a:off x="1177437" y="2588752"/>
                <a:ext cx="371463" cy="1621795"/>
                <a:chOff x="5699543" y="3499030"/>
                <a:chExt cx="371463" cy="1621795"/>
              </a:xfrm>
            </p:grpSpPr>
            <p:sp>
              <p:nvSpPr>
                <p:cNvPr id="93" name="Прямоугольник 92"/>
                <p:cNvSpPr/>
                <p:nvPr/>
              </p:nvSpPr>
              <p:spPr>
                <a:xfrm rot="5400000">
                  <a:off x="5530347" y="4580165"/>
                  <a:ext cx="719378" cy="36194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 rot="5400000">
                  <a:off x="4900865" y="4297708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550368" y="340542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540274" y="305273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70</a:t>
                </a:r>
                <a:endParaRPr lang="ru-RU" sz="1200" b="1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492235" y="3653521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242459" y="5186952"/>
            <a:ext cx="4967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r>
              <a:rPr lang="ru-RU" sz="1200" dirty="0"/>
              <a:t>Доля контрактов на осуществление дорожной деятельности в рамках национального проекта, предусматривающих выполнение работ на принципах контракта жизненного цикла, предусматривающего объединение в один контракт различных видов дорожных работ, % в общем объеме новых государственных контрактах на выполнение работ по капитальному ремонту, ремонту и содержанию автомобильных дорог 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76132"/>
            <a:ext cx="414337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Безопасные и качественные автомобильные дороги: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75304" y="848555"/>
            <a:ext cx="3733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обеспеченность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 2019-2024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1695" y="2590829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49,11 млн. руб.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 </a:t>
            </a:r>
            <a:r>
              <a:rPr lang="ru-RU" dirty="0" smtClean="0"/>
              <a:t>87,6</a:t>
            </a:r>
            <a:r>
              <a:rPr lang="ru-RU" dirty="0" smtClean="0"/>
              <a:t> </a:t>
            </a:r>
            <a:r>
              <a:rPr lang="ru-RU" dirty="0" smtClean="0"/>
              <a:t>%</a:t>
            </a:r>
            <a:endParaRPr lang="ru-RU" dirty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9800" y="83091"/>
            <a:ext cx="657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Безопасность дорожного движения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650" y="1156432"/>
            <a:ext cx="695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Цель: </a:t>
            </a:r>
          </a:p>
          <a:p>
            <a:r>
              <a:rPr lang="ru-RU" sz="1600" dirty="0" smtClean="0"/>
              <a:t>снижение смертности в результате ДТП в 3,5 раза по сравнению с 2017 годом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1960" y="2515456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Целевой показатель: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9453" y="368625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7607" y="4246144"/>
            <a:ext cx="45542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Медицинское обеспечение безопасности дорожного движения и оказания помощи пострадавшим в ДТП (приобретение хроматографов, автомобилей скорой медицинской помощи).</a:t>
            </a:r>
          </a:p>
          <a:p>
            <a:pPr algn="just"/>
            <a:r>
              <a:rPr lang="ru-RU" sz="1200" dirty="0" smtClean="0"/>
              <a:t>Организована системная работа с родителями для обучения детей основам правил дорожного движения, привития им навыков безопасного поведения на дорогах.</a:t>
            </a:r>
          </a:p>
          <a:p>
            <a:pPr algn="just"/>
            <a:r>
              <a:rPr lang="ru-RU" sz="1200" dirty="0" smtClean="0"/>
              <a:t>Организация информационного сопровождения  в СМИ реализации мероприятий по обеспечению безопасности дорожного  движения.</a:t>
            </a:r>
          </a:p>
          <a:p>
            <a:pPr algn="just"/>
            <a:r>
              <a:rPr lang="ru-RU" sz="1200" dirty="0" smtClean="0"/>
              <a:t>Повышена квалификация сотрудников МЧС, принимающих участие в  ликвидации ДТП.</a:t>
            </a:r>
          </a:p>
          <a:p>
            <a:pPr algn="just"/>
            <a:r>
              <a:rPr lang="ru-RU" sz="1200" dirty="0" smtClean="0"/>
              <a:t>Развитие системы организации движения транспортных средств и пешеходов, повышение безопасности дорожных условий</a:t>
            </a:r>
            <a:endParaRPr lang="ru-RU" sz="12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1136190704"/>
              </p:ext>
            </p:extLst>
          </p:nvPr>
        </p:nvGraphicFramePr>
        <p:xfrm>
          <a:off x="10056067" y="1056709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1755459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178396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422606" y="1528175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9422606" y="1999338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587625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356759" y="3162118"/>
            <a:ext cx="4967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погибших в ДТП на 100 тыс. населения (</a:t>
            </a:r>
            <a:r>
              <a:rPr lang="ru-RU" sz="1600" dirty="0"/>
              <a:t>%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76132"/>
            <a:ext cx="4143375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Безопасные и качественные автомобильные </a:t>
            </a:r>
            <a:r>
              <a:rPr lang="ru-RU" sz="2400" b="1" dirty="0" smtClean="0">
                <a:solidFill>
                  <a:schemeClr val="bg1"/>
                </a:solidFill>
              </a:rPr>
              <a:t>дороги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75304" y="848555"/>
            <a:ext cx="4216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-117033" y="3061864"/>
            <a:ext cx="2443380" cy="2369536"/>
            <a:chOff x="-36580" y="2873321"/>
            <a:chExt cx="2443380" cy="1266606"/>
          </a:xfrm>
        </p:grpSpPr>
        <p:sp>
          <p:nvSpPr>
            <p:cNvPr id="45" name="TextBox 44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53" name="Группа 168"/>
            <p:cNvGrpSpPr/>
            <p:nvPr/>
          </p:nvGrpSpPr>
          <p:grpSpPr>
            <a:xfrm>
              <a:off x="393489" y="2873321"/>
              <a:ext cx="2013311" cy="890689"/>
              <a:chOff x="393489" y="2873321"/>
              <a:chExt cx="2013311" cy="890689"/>
            </a:xfrm>
          </p:grpSpPr>
          <p:grpSp>
            <p:nvGrpSpPr>
              <p:cNvPr id="55" name="Группа 170"/>
              <p:cNvGrpSpPr/>
              <p:nvPr/>
            </p:nvGrpSpPr>
            <p:grpSpPr>
              <a:xfrm rot="16200000">
                <a:off x="995581" y="2585527"/>
                <a:ext cx="735172" cy="1621794"/>
                <a:chOff x="5520914" y="3499029"/>
                <a:chExt cx="735172" cy="1621794"/>
              </a:xfrm>
            </p:grpSpPr>
            <p:sp>
              <p:nvSpPr>
                <p:cNvPr id="61" name="Прямоугольник 60"/>
                <p:cNvSpPr/>
                <p:nvPr/>
              </p:nvSpPr>
              <p:spPr>
                <a:xfrm rot="5400000">
                  <a:off x="5766371" y="3263093"/>
                  <a:ext cx="253778" cy="72565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 rot="5400000">
                  <a:off x="5703413" y="3750817"/>
                  <a:ext cx="281940" cy="6278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 rot="5400000">
                  <a:off x="5626023" y="4281135"/>
                  <a:ext cx="281940" cy="47311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 rot="5400000">
                  <a:off x="5540487" y="4828832"/>
                  <a:ext cx="281940" cy="3020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393489" y="287332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24</a:t>
                </a:r>
                <a:endParaRPr lang="ru-RU" sz="1200" b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46739" y="294796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21,8</a:t>
                </a:r>
                <a:endParaRPr lang="ru-RU" sz="1200" b="1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298525" y="309298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</a:t>
                </a:r>
                <a:endParaRPr lang="ru-RU" sz="12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13980" y="327672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6,8</a:t>
                </a:r>
                <a:endParaRPr lang="ru-RU" sz="1200" b="1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12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7046" y="154687"/>
            <a:ext cx="12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Промышленный экспорт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33" y="1278677"/>
            <a:ext cx="65073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/>
              <a:t>Достижение объема экспорта (в стоимостном выражении) </a:t>
            </a:r>
            <a:r>
              <a:rPr lang="ru-RU" sz="1400" dirty="0" err="1"/>
              <a:t>несырьевых</a:t>
            </a:r>
            <a:r>
              <a:rPr lang="ru-RU" sz="1400" dirty="0"/>
              <a:t> неэнергетических промышленных товаров в размере 4,2 млрд долларов США в 2024 году за счет развития международной конкурентоспособности промышленных предприятий, мотивации к повышению объема экспорта, реализации регуляторных мер ускоренного развития экспорта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38" y="257033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431841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3" y="4920737"/>
            <a:ext cx="455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Ориентация региональной </a:t>
            </a:r>
            <a:r>
              <a:rPr lang="ru-RU" sz="1600" dirty="0"/>
              <a:t>промышленной политики, включая применяемые механизмы государственной поддержки,  на достижение международной конкурентоспособности российских товаров (работ и услуг) в целях обеспечения их присутствия  на внешних рынках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val="3212878814"/>
              </p:ext>
            </p:extLst>
          </p:nvPr>
        </p:nvGraphicFramePr>
        <p:xfrm>
          <a:off x="9595864" y="1685680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2007891"/>
            <a:ext cx="1257302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300" y="2047118"/>
            <a:ext cx="140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067544" y="2216396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15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47401" y="3045911"/>
            <a:ext cx="3361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Объем </a:t>
            </a:r>
            <a:r>
              <a:rPr lang="ru-RU" sz="1600" dirty="0"/>
              <a:t>экспорт </a:t>
            </a:r>
            <a:r>
              <a:rPr lang="ru-RU" sz="1600" dirty="0" err="1"/>
              <a:t>несырьевой</a:t>
            </a:r>
            <a:r>
              <a:rPr lang="ru-RU" sz="1600" dirty="0"/>
              <a:t> неэнергетической продукции (млрд долларов США ежегодно) 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>
                <a:solidFill>
                  <a:srgbClr val="FF0000"/>
                </a:solidFill>
              </a:rPr>
              <a:t>Достижение на </a:t>
            </a:r>
            <a:r>
              <a:rPr lang="ru-RU" sz="1600" b="1" dirty="0" smtClean="0">
                <a:solidFill>
                  <a:srgbClr val="FF0000"/>
                </a:solidFill>
              </a:rPr>
              <a:t>01.09.2019г.:</a:t>
            </a:r>
            <a:r>
              <a:rPr lang="ru-RU" sz="1600" b="1" dirty="0" smtClean="0"/>
              <a:t>  1, 7 </a:t>
            </a:r>
            <a:r>
              <a:rPr lang="ru-RU" sz="1600" b="1" dirty="0" smtClean="0"/>
              <a:t>млрд долл</a:t>
            </a:r>
            <a:r>
              <a:rPr lang="ru-RU" sz="1600" b="1" dirty="0" smtClean="0"/>
              <a:t>. (65,4% )</a:t>
            </a:r>
            <a:endParaRPr lang="ru-RU" sz="1600" b="1" dirty="0"/>
          </a:p>
        </p:txBody>
      </p:sp>
      <p:grpSp>
        <p:nvGrpSpPr>
          <p:cNvPr id="91" name="Группа 90"/>
          <p:cNvGrpSpPr/>
          <p:nvPr/>
        </p:nvGrpSpPr>
        <p:grpSpPr>
          <a:xfrm>
            <a:off x="8858" y="3055289"/>
            <a:ext cx="3358188" cy="3268891"/>
            <a:chOff x="-36580" y="2904238"/>
            <a:chExt cx="2374846" cy="1235689"/>
          </a:xfrm>
        </p:grpSpPr>
        <p:sp>
          <p:nvSpPr>
            <p:cNvPr id="92" name="TextBox 9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399628" y="2904238"/>
              <a:ext cx="1938638" cy="859769"/>
              <a:chOff x="399628" y="2904238"/>
              <a:chExt cx="1938638" cy="859769"/>
            </a:xfrm>
          </p:grpSpPr>
          <p:grpSp>
            <p:nvGrpSpPr>
              <p:cNvPr id="97" name="Группа 96"/>
              <p:cNvGrpSpPr/>
              <p:nvPr/>
            </p:nvGrpSpPr>
            <p:grpSpPr>
              <a:xfrm rot="16200000">
                <a:off x="985636" y="2575581"/>
                <a:ext cx="755059" cy="1621794"/>
                <a:chOff x="5520914" y="3499030"/>
                <a:chExt cx="755059" cy="1621794"/>
              </a:xfrm>
            </p:grpSpPr>
            <p:sp>
              <p:nvSpPr>
                <p:cNvPr id="102" name="Прямоугольник 101"/>
                <p:cNvSpPr/>
                <p:nvPr/>
              </p:nvSpPr>
              <p:spPr>
                <a:xfrm rot="5400000">
                  <a:off x="5505144" y="3524321"/>
                  <a:ext cx="281940" cy="231361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 rot="5400000">
                  <a:off x="5543044" y="3911185"/>
                  <a:ext cx="281940" cy="30715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 rot="5400000">
                  <a:off x="5619957" y="4287201"/>
                  <a:ext cx="281940" cy="46098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 rot="5400000">
                  <a:off x="5762235" y="4607085"/>
                  <a:ext cx="281940" cy="7455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399628" y="3418417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</a:t>
                </a:r>
                <a:r>
                  <a:rPr lang="ru-RU" sz="1200" b="1" dirty="0" smtClean="0"/>
                  <a:t>.28</a:t>
                </a:r>
                <a:endParaRPr lang="ru-RU" sz="12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21124" y="3342619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2.65</a:t>
                </a:r>
                <a:endParaRPr lang="ru-RU" sz="12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283285" y="3188793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3.05</a:t>
                </a:r>
                <a:endParaRPr lang="ru-RU" sz="12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745446" y="2904238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4.4</a:t>
                </a:r>
                <a:endParaRPr lang="ru-RU" sz="1200" b="1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42" name="Овал 4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49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76132"/>
            <a:ext cx="3354643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Международная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кооперация и экспорт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37763" y="1278677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22585" y="202464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593095" y="3291651"/>
            <a:ext cx="434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/>
              <a:t>0</a:t>
            </a:r>
            <a:r>
              <a:rPr lang="ru-RU" dirty="0" smtClean="0"/>
              <a:t> млн </a:t>
            </a:r>
            <a:r>
              <a:rPr lang="ru-RU" dirty="0" smtClean="0"/>
              <a:t>руб.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 </a:t>
            </a:r>
            <a:r>
              <a:rPr lang="ru-RU" dirty="0"/>
              <a:t>0</a:t>
            </a:r>
            <a:r>
              <a:rPr lang="ru-RU" dirty="0" smtClean="0"/>
              <a:t>%</a:t>
            </a:r>
            <a:endParaRPr lang="ru-RU" dirty="0"/>
          </a:p>
          <a:p>
            <a:endParaRPr lang="ru-RU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5426" y="174973"/>
            <a:ext cx="12212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Экспорт услуг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040" y="1280444"/>
            <a:ext cx="6959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Цели: </a:t>
            </a:r>
            <a:r>
              <a:rPr lang="ru-RU" sz="1400" dirty="0"/>
              <a:t>Создать условия для устойчивого долгосрочного роста к 2024 году объема экспорта услуг Ленинградской области до 1   млрд долларов США за счет снижения административных барьеров, а также реализации комплекса мер по развитию туристского, транспортно-логистического и образовательного потенциала Ленинградской области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962" y="254044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5096" y="399674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2903" y="4498826"/>
            <a:ext cx="455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Создание условий для реализации инвестиционных проектов на территории Ленинградской области в транспортно-логистическом секторе. </a:t>
            </a:r>
            <a:endParaRPr lang="ru-RU" sz="1600" dirty="0" smtClean="0"/>
          </a:p>
          <a:p>
            <a:r>
              <a:rPr lang="ru-RU" sz="1600" dirty="0"/>
              <a:t>Продвижение туристского потенциала Ленинградской области.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/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2125319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215382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747401" y="3332631"/>
            <a:ext cx="336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Объем </a:t>
            </a:r>
            <a:r>
              <a:rPr lang="ru-RU" sz="1600" dirty="0"/>
              <a:t>экспорта услуг (</a:t>
            </a:r>
            <a:r>
              <a:rPr lang="ru-RU" sz="1600" dirty="0" smtClean="0"/>
              <a:t>млн </a:t>
            </a:r>
            <a:r>
              <a:rPr lang="ru-RU" sz="1600" dirty="0"/>
              <a:t>долларов США ежегодно) </a:t>
            </a:r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>
                <a:solidFill>
                  <a:srgbClr val="C00000"/>
                </a:solidFill>
              </a:rPr>
              <a:t>Достижение на 01.10.2019г</a:t>
            </a:r>
            <a:r>
              <a:rPr lang="ru-RU" sz="1600" b="1" dirty="0" smtClean="0">
                <a:solidFill>
                  <a:srgbClr val="C00000"/>
                </a:solidFill>
              </a:rPr>
              <a:t>.: </a:t>
            </a:r>
            <a:r>
              <a:rPr lang="ru-RU" sz="1600" b="1" dirty="0" smtClean="0"/>
              <a:t>статистика отсутствует</a:t>
            </a:r>
            <a:endParaRPr lang="ru-RU" sz="1600" b="1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8858" y="3340279"/>
            <a:ext cx="3358188" cy="2983899"/>
            <a:chOff x="-36580" y="3011969"/>
            <a:chExt cx="2374846" cy="1127958"/>
          </a:xfrm>
        </p:grpSpPr>
        <p:sp>
          <p:nvSpPr>
            <p:cNvPr id="40" name="TextBox 3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06414" y="3011969"/>
              <a:ext cx="1931852" cy="752038"/>
              <a:chOff x="406414" y="3011969"/>
              <a:chExt cx="1931852" cy="752038"/>
            </a:xfrm>
          </p:grpSpPr>
          <p:grpSp>
            <p:nvGrpSpPr>
              <p:cNvPr id="58" name="Группа 57"/>
              <p:cNvGrpSpPr/>
              <p:nvPr/>
            </p:nvGrpSpPr>
            <p:grpSpPr>
              <a:xfrm rot="16200000">
                <a:off x="1042035" y="2631980"/>
                <a:ext cx="642261" cy="1621794"/>
                <a:chOff x="5520914" y="3499030"/>
                <a:chExt cx="642261" cy="1621794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 rot="5400000">
                  <a:off x="5566841" y="3887388"/>
                  <a:ext cx="281940" cy="3547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 rot="5400000">
                  <a:off x="5619957" y="4287201"/>
                  <a:ext cx="281940" cy="46098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 rot="5400000">
                  <a:off x="5705836" y="4663484"/>
                  <a:ext cx="281940" cy="6327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406414" y="3635128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0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1124" y="329502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246,1</a:t>
                </a:r>
                <a:endParaRPr lang="ru-RU" sz="12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83285" y="3188793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288,3</a:t>
                </a:r>
                <a:endParaRPr lang="ru-RU" sz="12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45446" y="3011969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341,6</a:t>
                </a:r>
                <a:endParaRPr lang="ru-RU" sz="1200" b="1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45" name="Овал 44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176132"/>
            <a:ext cx="3354643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Международная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кооперация и экспорт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72057" y="1110719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2957" y="108774"/>
            <a:ext cx="6853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Системные </a:t>
            </a:r>
            <a:r>
              <a:rPr lang="ru-RU" sz="2800" b="1" dirty="0">
                <a:solidFill>
                  <a:srgbClr val="0070C0"/>
                </a:solidFill>
              </a:rPr>
              <a:t>меры поддержки международной кооперации и экспорта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040" y="1202498"/>
            <a:ext cx="695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</a:t>
            </a:r>
            <a:r>
              <a:rPr lang="ru-RU" sz="2000" b="1" dirty="0">
                <a:solidFill>
                  <a:srgbClr val="0070C0"/>
                </a:solidFill>
              </a:rPr>
              <a:t>ь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Реализация комплекса мер для создания благоприятной регуляторной среды, снижения административной нагрузки и совершенствования механизмов стимулирования экспортной деятельности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6040" y="244847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804" y="328074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7212" y="3722199"/>
            <a:ext cx="4554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Сокращение административных процедур и барьеров в сфере международной торговли, организация взаимодействия участников внешнеэкономической деятельности и субъектов международной торговли с органами государственной власти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/>
              <a:t>Создание гибкой линейки инструментов поддержки экспорта, включая расширенное </a:t>
            </a:r>
            <a:r>
              <a:rPr lang="ru-RU" sz="1600" dirty="0" err="1"/>
              <a:t>предэкспортное</a:t>
            </a:r>
            <a:r>
              <a:rPr lang="ru-RU" sz="1600" dirty="0"/>
              <a:t>, экспортное и </a:t>
            </a:r>
            <a:r>
              <a:rPr lang="ru-RU" sz="1600" dirty="0" err="1"/>
              <a:t>постэкспортное</a:t>
            </a:r>
            <a:r>
              <a:rPr lang="ru-RU" sz="1600" dirty="0"/>
              <a:t> сопровождение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/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2125319"/>
            <a:ext cx="1136569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215382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73221" y="209385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99278" y="5118339"/>
            <a:ext cx="271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Прирост количества компаний-экспортеров из числа МСП по ито7гам внедрения Регионального экспортного стандарта 2.0, % </a:t>
            </a:r>
            <a:endParaRPr lang="ru-RU" sz="1200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4355559" y="2599925"/>
            <a:ext cx="2366075" cy="2570730"/>
            <a:chOff x="-36580" y="2765775"/>
            <a:chExt cx="2366075" cy="1374152"/>
          </a:xfrm>
        </p:grpSpPr>
        <p:sp>
          <p:nvSpPr>
            <p:cNvPr id="68" name="TextBox 6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384215" y="2765775"/>
              <a:ext cx="1920506" cy="998233"/>
              <a:chOff x="384215" y="2765775"/>
              <a:chExt cx="1920506" cy="998233"/>
            </a:xfrm>
          </p:grpSpPr>
          <p:grpSp>
            <p:nvGrpSpPr>
              <p:cNvPr id="75" name="Группа 74"/>
              <p:cNvGrpSpPr/>
              <p:nvPr/>
            </p:nvGrpSpPr>
            <p:grpSpPr>
              <a:xfrm rot="16200000">
                <a:off x="938083" y="2528028"/>
                <a:ext cx="850165" cy="1621795"/>
                <a:chOff x="5520914" y="3499029"/>
                <a:chExt cx="850165" cy="1621795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 rot="5400000">
                  <a:off x="5563219" y="3891010"/>
                  <a:ext cx="281940" cy="34751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 rot="5400000">
                  <a:off x="5670538" y="4236620"/>
                  <a:ext cx="281940" cy="5621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 rot="5400000">
                  <a:off x="5809788" y="4559532"/>
                  <a:ext cx="281940" cy="8406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>
              <a:xfrm>
                <a:off x="384215" y="358073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21124" y="325891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</a:t>
                </a:r>
                <a:endParaRPr lang="ru-RU" sz="1200" b="1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283285" y="304428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/>
                  <a:t>3</a:t>
                </a:r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1711901" y="276577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100</a:t>
                </a:r>
                <a:endParaRPr lang="ru-RU" sz="1200" b="1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03" name="Овал 102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0" y="176132"/>
            <a:ext cx="3354643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Международная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кооперация и экспорт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87211" y="1118688"/>
            <a:ext cx="443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872410" y="3561281"/>
            <a:ext cx="2371171" cy="1504557"/>
            <a:chOff x="-36580" y="3335686"/>
            <a:chExt cx="2371171" cy="804241"/>
          </a:xfrm>
        </p:grpSpPr>
        <p:sp>
          <p:nvSpPr>
            <p:cNvPr id="57" name="TextBox 5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392179" y="3335686"/>
              <a:ext cx="1925936" cy="418801"/>
              <a:chOff x="392179" y="3335686"/>
              <a:chExt cx="1925936" cy="418801"/>
            </a:xfrm>
          </p:grpSpPr>
          <p:grpSp>
            <p:nvGrpSpPr>
              <p:cNvPr id="63" name="Группа 62"/>
              <p:cNvGrpSpPr/>
              <p:nvPr/>
            </p:nvGrpSpPr>
            <p:grpSpPr>
              <a:xfrm rot="16200000">
                <a:off x="1236915" y="2812244"/>
                <a:ext cx="257596" cy="1626889"/>
                <a:chOff x="5530435" y="3499030"/>
                <a:chExt cx="257596" cy="1626889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 rot="5400000">
                  <a:off x="5530214" y="4431797"/>
                  <a:ext cx="281940" cy="23369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 rot="5400000">
                  <a:off x="5518263" y="4856151"/>
                  <a:ext cx="281940" cy="25759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392179" y="358442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37133" y="335261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272511" y="33584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25295" y="333568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</a:t>
                </a:r>
                <a:endParaRPr lang="ru-RU" sz="1200" b="1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827477" y="5020241"/>
            <a:ext cx="27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субъектов РФ, в которых внедрен Региональный экспортный стандарт 2.0, шт. </a:t>
            </a:r>
            <a:endParaRPr lang="ru-RU" sz="12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1901563" y="3885290"/>
            <a:ext cx="281940" cy="437190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5383" y="5976901"/>
            <a:ext cx="2794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Достижение на </a:t>
            </a:r>
            <a:r>
              <a:rPr lang="ru-RU" sz="1400" b="1" dirty="0" smtClean="0">
                <a:solidFill>
                  <a:srgbClr val="C00000"/>
                </a:solidFill>
              </a:rPr>
              <a:t>01.10.2019г</a:t>
            </a:r>
            <a:r>
              <a:rPr lang="ru-RU" sz="1400" b="1" dirty="0">
                <a:solidFill>
                  <a:srgbClr val="C00000"/>
                </a:solidFill>
              </a:rPr>
              <a:t>.:  </a:t>
            </a:r>
            <a:r>
              <a:rPr lang="ru-RU" sz="1400" b="1" dirty="0" smtClean="0"/>
              <a:t>80%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50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2957" y="108774"/>
            <a:ext cx="685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Экспорт продукции АПК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040" y="1202498"/>
            <a:ext cx="695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</a:t>
            </a:r>
            <a:r>
              <a:rPr lang="ru-RU" sz="2000" b="1" dirty="0">
                <a:solidFill>
                  <a:srgbClr val="0070C0"/>
                </a:solidFill>
              </a:rPr>
              <a:t>ь</a:t>
            </a:r>
            <a:r>
              <a:rPr lang="ru-RU" sz="2000" b="1" dirty="0" smtClean="0">
                <a:solidFill>
                  <a:srgbClr val="0070C0"/>
                </a:solidFill>
              </a:rPr>
              <a:t>: </a:t>
            </a:r>
            <a:r>
              <a:rPr lang="ru-RU" sz="1400" dirty="0" smtClean="0"/>
              <a:t>Достижение объема экспорта продукции АПК в размере 45 млрд. долл. США к концу 2024 года за счет создания новой товарной массы, созданию экспортно-ориентированной товаропроводящей инфраструктуры, устранения торговых барьеров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06040" y="244847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804" y="328074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7212" y="3722199"/>
            <a:ext cx="4554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Обеспечение доступа продукции АПК на целевые рынки и создания системы продвижения и позиционирования продукции АПК</a:t>
            </a:r>
            <a:endParaRPr lang="ru-RU" sz="1600" dirty="0"/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/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2125319"/>
            <a:ext cx="1136569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215382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73221" y="209385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03" name="Овал 102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0" y="176132"/>
            <a:ext cx="3354643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Международная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кооперация и экспорт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87211" y="1118688"/>
            <a:ext cx="443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1466256" y="2756959"/>
            <a:ext cx="2371171" cy="1880610"/>
            <a:chOff x="-36580" y="3134672"/>
            <a:chExt cx="2371171" cy="1005255"/>
          </a:xfrm>
        </p:grpSpPr>
        <p:sp>
          <p:nvSpPr>
            <p:cNvPr id="57" name="TextBox 5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382740" y="3134672"/>
              <a:ext cx="1941645" cy="619816"/>
              <a:chOff x="382740" y="3134672"/>
              <a:chExt cx="1941645" cy="619816"/>
            </a:xfrm>
          </p:grpSpPr>
          <p:grpSp>
            <p:nvGrpSpPr>
              <p:cNvPr id="63" name="Группа 62"/>
              <p:cNvGrpSpPr/>
              <p:nvPr/>
            </p:nvGrpSpPr>
            <p:grpSpPr>
              <a:xfrm rot="16200000">
                <a:off x="1130691" y="2706020"/>
                <a:ext cx="470047" cy="1626890"/>
                <a:chOff x="5530434" y="3499030"/>
                <a:chExt cx="470047" cy="1626890"/>
              </a:xfrm>
            </p:grpSpPr>
            <p:sp>
              <p:nvSpPr>
                <p:cNvPr id="111" name="Прямоугольник 110"/>
                <p:cNvSpPr/>
                <p:nvPr/>
              </p:nvSpPr>
              <p:spPr>
                <a:xfrm rot="5400000">
                  <a:off x="5530214" y="4431797"/>
                  <a:ext cx="281940" cy="23369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 rot="5400000">
                  <a:off x="5624488" y="4749926"/>
                  <a:ext cx="281940" cy="47004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4" name="TextBox 63"/>
              <p:cNvSpPr txBox="1"/>
              <p:nvPr/>
            </p:nvSpPr>
            <p:spPr>
              <a:xfrm>
                <a:off x="382740" y="346567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163,1</a:t>
                </a:r>
                <a:endParaRPr lang="ru-RU" sz="12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27554" y="338074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234</a:t>
                </a:r>
                <a:endParaRPr lang="ru-RU" sz="1200" b="1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1272511" y="33584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268,6</a:t>
                </a:r>
                <a:endParaRPr lang="ru-RU" sz="1200" b="1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31565" y="313467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496,4</a:t>
                </a:r>
                <a:endParaRPr lang="ru-RU" sz="1200" b="1" dirty="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4117442" y="3860698"/>
            <a:ext cx="271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Объем экспорта продукции АПК, млн. долл. США </a:t>
            </a:r>
            <a:endParaRPr lang="ru-RU" sz="1200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2495409" y="3514682"/>
            <a:ext cx="281940" cy="379453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06040" y="5291859"/>
            <a:ext cx="4212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Достижение на </a:t>
            </a:r>
            <a:r>
              <a:rPr lang="ru-RU" sz="1400" b="1" dirty="0" smtClean="0">
                <a:solidFill>
                  <a:srgbClr val="C00000"/>
                </a:solidFill>
              </a:rPr>
              <a:t>01.10.2019г</a:t>
            </a:r>
            <a:r>
              <a:rPr lang="ru-RU" sz="1400" b="1" dirty="0">
                <a:solidFill>
                  <a:srgbClr val="C00000"/>
                </a:solidFill>
              </a:rPr>
              <a:t>.:  </a:t>
            </a:r>
            <a:r>
              <a:rPr lang="ru-RU" sz="1400" b="1" dirty="0" smtClean="0"/>
              <a:t>статистика отсутствует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62087" y="3653183"/>
            <a:ext cx="281940" cy="244407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0446" y="63471"/>
            <a:ext cx="12212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Улучшение </a:t>
            </a:r>
            <a:r>
              <a:rPr lang="ru-RU" sz="2800" b="1" dirty="0">
                <a:solidFill>
                  <a:srgbClr val="0070C0"/>
                </a:solidFill>
              </a:rPr>
              <a:t>условий ведения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предпринимательской </a:t>
            </a:r>
            <a:r>
              <a:rPr lang="ru-RU" sz="2800" b="1" dirty="0">
                <a:solidFill>
                  <a:srgbClr val="0070C0"/>
                </a:solidFill>
              </a:rPr>
              <a:t>деятельности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7759" y="1202497"/>
            <a:ext cx="652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Цели: </a:t>
            </a:r>
            <a:r>
              <a:rPr lang="ru-RU" sz="1400" dirty="0"/>
              <a:t>Снижение административной нагрузки на малые и средние предприятия, расширение имущественной поддержки субъектов МСП, а также создание благоприятных условий осуществления деятельности для </a:t>
            </a:r>
            <a:r>
              <a:rPr lang="ru-RU" sz="1400" dirty="0" err="1"/>
              <a:t>самозанятых</a:t>
            </a:r>
            <a:r>
              <a:rPr lang="ru-RU" sz="1400" dirty="0"/>
              <a:t> граждан, путем повышения к 2024  количества </a:t>
            </a:r>
            <a:r>
              <a:rPr lang="ru-RU" sz="1400" dirty="0" err="1"/>
              <a:t>самозанятых</a:t>
            </a:r>
            <a:r>
              <a:rPr lang="ru-RU" sz="1400" dirty="0"/>
              <a:t> граждан, зафиксировавших свой статус, с учетом введения налогового режима для </a:t>
            </a:r>
            <a:r>
              <a:rPr lang="ru-RU" sz="1400" dirty="0" err="1"/>
              <a:t>самозанятых</a:t>
            </a:r>
            <a:r>
              <a:rPr lang="ru-RU" sz="1400" dirty="0"/>
              <a:t>, до 27 тыс. человек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759" y="269970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6126" y="4215638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4790700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Оказание имущественной поддержки субъектам МСП, за счет : </a:t>
            </a:r>
          </a:p>
          <a:p>
            <a:r>
              <a:rPr lang="ru-RU" sz="1600" dirty="0"/>
              <a:t>расширения перечня доступного государственного и муниципального имущества для целей ведения бизнеса, информационной, консультационной и образовательной поддержки </a:t>
            </a:r>
            <a:r>
              <a:rPr lang="ru-RU" sz="1600" dirty="0" err="1"/>
              <a:t>самозанятых</a:t>
            </a:r>
            <a:r>
              <a:rPr lang="ru-RU" sz="1600" dirty="0"/>
              <a:t>.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Диаграмма 73"/>
          <p:cNvGraphicFramePr/>
          <p:nvPr>
            <p:extLst/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7734299" y="2125319"/>
            <a:ext cx="1136569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7734299" y="2153828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73221" y="209385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42498" y="3177484"/>
            <a:ext cx="3361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  <a:p>
            <a:r>
              <a:rPr lang="ru-RU" sz="1600" dirty="0"/>
              <a:t>Количество </a:t>
            </a:r>
            <a:r>
              <a:rPr lang="ru-RU" sz="1600" dirty="0" err="1"/>
              <a:t>самозанятых</a:t>
            </a:r>
            <a:r>
              <a:rPr lang="ru-RU" sz="1600" dirty="0"/>
              <a:t> граждан, зафиксировавших свой статус,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учетом введения налогового режима для </a:t>
            </a:r>
            <a:r>
              <a:rPr lang="ru-RU" sz="1600" dirty="0" err="1"/>
              <a:t>самозанятых</a:t>
            </a:r>
            <a:r>
              <a:rPr lang="ru-RU" sz="1600" dirty="0"/>
              <a:t> (</a:t>
            </a:r>
            <a:r>
              <a:rPr lang="ru-RU" sz="1600" dirty="0" err="1"/>
              <a:t>тыс.человек</a:t>
            </a:r>
            <a:r>
              <a:rPr lang="ru-RU" sz="1600" dirty="0"/>
              <a:t>.)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51854" y="3226858"/>
            <a:ext cx="2607020" cy="1710139"/>
            <a:chOff x="-36580" y="2959614"/>
            <a:chExt cx="2374846" cy="1180313"/>
          </a:xfrm>
        </p:grpSpPr>
        <p:sp>
          <p:nvSpPr>
            <p:cNvPr id="40" name="TextBox 3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99628" y="2959614"/>
              <a:ext cx="1938638" cy="804393"/>
              <a:chOff x="399628" y="2959614"/>
              <a:chExt cx="1938638" cy="804393"/>
            </a:xfrm>
          </p:grpSpPr>
          <p:grpSp>
            <p:nvGrpSpPr>
              <p:cNvPr id="58" name="Группа 57"/>
              <p:cNvGrpSpPr/>
              <p:nvPr/>
            </p:nvGrpSpPr>
            <p:grpSpPr>
              <a:xfrm rot="16200000">
                <a:off x="1042035" y="2631980"/>
                <a:ext cx="642261" cy="1621794"/>
                <a:chOff x="5520914" y="3499030"/>
                <a:chExt cx="642261" cy="1621794"/>
              </a:xfrm>
            </p:grpSpPr>
            <p:sp>
              <p:nvSpPr>
                <p:cNvPr id="66" name="Прямоугольник 65"/>
                <p:cNvSpPr/>
                <p:nvPr/>
              </p:nvSpPr>
              <p:spPr>
                <a:xfrm rot="5400000">
                  <a:off x="5563150" y="4344008"/>
                  <a:ext cx="281940" cy="34736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 rot="5400000">
                  <a:off x="5705836" y="4663484"/>
                  <a:ext cx="281940" cy="6327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99628" y="3558399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58187" y="3558398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83285" y="3228907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15</a:t>
                </a:r>
                <a:endParaRPr lang="ru-RU" sz="1200" b="1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745446" y="295961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27</a:t>
                </a:r>
                <a:endParaRPr lang="ru-RU" sz="1200" b="1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45" name="Овал 44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176132"/>
            <a:ext cx="3454400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Малое и среднее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предпринимательство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68377" y="1110719"/>
            <a:ext cx="414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68377" y="3483591"/>
            <a:ext cx="445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Реализация проекта начнется с 2020 года.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7759" y="5525768"/>
            <a:ext cx="595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Показатели на 2019 г. не предусмотрены.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2243" y="238426"/>
            <a:ext cx="1040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Укрепление общественного здоровья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995" y="1032066"/>
            <a:ext cx="6379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Формирование системы мотивации граждан к здоровому образу жизни, включая здоровое питание и отказ от вредных привычек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27" y="170726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7192" y="1139787"/>
            <a:ext cx="423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419" y="5438792"/>
            <a:ext cx="1601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Смертность мужчин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возрасте </a:t>
            </a:r>
            <a:r>
              <a:rPr lang="ru-RU" sz="1200" b="1" dirty="0"/>
              <a:t>16-59 лет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(</a:t>
            </a:r>
            <a:r>
              <a:rPr lang="ru-RU" sz="1200" dirty="0"/>
              <a:t>на 100 тыс. населения)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8377" y="4213954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7192" y="4729209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к 2024 году увеличения доли граждан, ведущих здоровый образ жизни, благодаря формированию окружающей среды, способствующей ведению гражданами ЗОЖ и мотивированию граждан к ведению ЗОЖ посредством информационно-коммуникационной кампании, а также вовлечению граждан, некоммерческих организаций </a:t>
            </a:r>
            <a:r>
              <a:rPr lang="ru-RU" sz="1400" dirty="0" smtClean="0"/>
              <a:t>и работодателей </a:t>
            </a:r>
            <a:r>
              <a:rPr lang="ru-RU" sz="1400" dirty="0"/>
              <a:t>в мероприятия по укреплению общественного здоровья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872605212"/>
              </p:ext>
            </p:extLst>
          </p:nvPr>
        </p:nvGraphicFramePr>
        <p:xfrm>
          <a:off x="9973818" y="1476486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6" name="Группа 95"/>
          <p:cNvGrpSpPr/>
          <p:nvPr/>
        </p:nvGrpSpPr>
        <p:grpSpPr>
          <a:xfrm>
            <a:off x="-132273" y="2642238"/>
            <a:ext cx="2377455" cy="2994912"/>
            <a:chOff x="-36580" y="2539036"/>
            <a:chExt cx="2377455" cy="1600891"/>
          </a:xfrm>
        </p:grpSpPr>
        <p:sp>
          <p:nvSpPr>
            <p:cNvPr id="68" name="TextBox 6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87" name="Группа 86"/>
            <p:cNvGrpSpPr/>
            <p:nvPr/>
          </p:nvGrpSpPr>
          <p:grpSpPr>
            <a:xfrm>
              <a:off x="400281" y="2539036"/>
              <a:ext cx="1940594" cy="1224968"/>
              <a:chOff x="400281" y="2539036"/>
              <a:chExt cx="1940594" cy="1224968"/>
            </a:xfrm>
          </p:grpSpPr>
          <p:grpSp>
            <p:nvGrpSpPr>
              <p:cNvPr id="56" name="Группа 55"/>
              <p:cNvGrpSpPr/>
              <p:nvPr/>
            </p:nvGrpSpPr>
            <p:grpSpPr>
              <a:xfrm rot="16200000">
                <a:off x="883413" y="2473359"/>
                <a:ext cx="959496" cy="1621794"/>
                <a:chOff x="5520914" y="3499029"/>
                <a:chExt cx="959496" cy="1621794"/>
              </a:xfrm>
            </p:grpSpPr>
            <p:sp>
              <p:nvSpPr>
                <p:cNvPr id="57" name="Прямоугольник 56"/>
                <p:cNvSpPr/>
                <p:nvPr/>
              </p:nvSpPr>
              <p:spPr>
                <a:xfrm rot="5400000">
                  <a:off x="5878533" y="3150930"/>
                  <a:ext cx="253778" cy="94997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 rot="5400000">
                  <a:off x="5784886" y="3669343"/>
                  <a:ext cx="281940" cy="7908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 rot="5400000">
                  <a:off x="5706485" y="4200671"/>
                  <a:ext cx="281940" cy="6340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 rot="5400000">
                  <a:off x="5619855" y="4749463"/>
                  <a:ext cx="281940" cy="46077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400281" y="253903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794.9</a:t>
                </a:r>
                <a:endParaRPr lang="ru-RU" sz="1200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837133" y="2691240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736.9</a:t>
                </a:r>
                <a:endParaRPr lang="ru-RU" sz="1200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285930" y="284478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663.4</a:t>
                </a:r>
                <a:endParaRPr lang="ru-RU" sz="12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748055" y="301670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573,0</a:t>
                </a:r>
                <a:endParaRPr lang="ru-RU" sz="1200" b="1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362553" y="3300071"/>
            <a:ext cx="2385541" cy="2350812"/>
            <a:chOff x="-36580" y="2883331"/>
            <a:chExt cx="2385541" cy="1256596"/>
          </a:xfrm>
        </p:grpSpPr>
        <p:sp>
          <p:nvSpPr>
            <p:cNvPr id="71" name="TextBox 7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382740" y="2883331"/>
              <a:ext cx="1966221" cy="871463"/>
              <a:chOff x="382740" y="2883331"/>
              <a:chExt cx="1966221" cy="871463"/>
            </a:xfrm>
          </p:grpSpPr>
          <p:grpSp>
            <p:nvGrpSpPr>
              <p:cNvPr id="75" name="Группа 74"/>
              <p:cNvGrpSpPr/>
              <p:nvPr/>
            </p:nvGrpSpPr>
            <p:grpSpPr>
              <a:xfrm rot="16200000">
                <a:off x="1069736" y="2642860"/>
                <a:ext cx="594462" cy="1629405"/>
                <a:chOff x="5530124" y="3499030"/>
                <a:chExt cx="594462" cy="1629405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 rot="5400000">
                  <a:off x="5700621" y="3328843"/>
                  <a:ext cx="253778" cy="5941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 rot="5400000">
                  <a:off x="5672137" y="3782091"/>
                  <a:ext cx="281940" cy="56534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 rot="5400000">
                  <a:off x="5648723" y="4258433"/>
                  <a:ext cx="281940" cy="51851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 rot="5400000">
                  <a:off x="5587208" y="4789722"/>
                  <a:ext cx="281940" cy="39548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382740" y="288333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7.2</a:t>
                </a:r>
                <a:endParaRPr lang="ru-RU" sz="1200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27624" y="2912137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7.0</a:t>
                </a:r>
                <a:endParaRPr lang="ru-RU" sz="1200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70250" y="295896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6.8</a:t>
                </a:r>
                <a:endParaRPr lang="ru-RU" sz="1200" b="1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1756141" y="31335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6.</a:t>
                </a:r>
                <a:r>
                  <a:rPr lang="ru-RU" sz="1200" b="1" dirty="0" smtClean="0"/>
                  <a:t>5</a:t>
                </a:r>
                <a:endParaRPr lang="ru-RU" sz="1200" b="1" dirty="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830124" y="5438792"/>
            <a:ext cx="1950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Розничные продажи алкогольной продукции на душу населения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(</a:t>
            </a:r>
            <a:r>
              <a:rPr lang="ru-RU" sz="1200" dirty="0"/>
              <a:t>в литрах этанола) </a:t>
            </a:r>
          </a:p>
        </p:txBody>
      </p:sp>
      <p:grpSp>
        <p:nvGrpSpPr>
          <p:cNvPr id="89" name="Группа 88"/>
          <p:cNvGrpSpPr/>
          <p:nvPr/>
        </p:nvGrpSpPr>
        <p:grpSpPr>
          <a:xfrm>
            <a:off x="4824785" y="2720805"/>
            <a:ext cx="2396057" cy="2942094"/>
            <a:chOff x="-36580" y="2567269"/>
            <a:chExt cx="2396057" cy="1572658"/>
          </a:xfrm>
        </p:grpSpPr>
        <p:sp>
          <p:nvSpPr>
            <p:cNvPr id="90" name="TextBox 89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68661" y="2567269"/>
              <a:ext cx="1990816" cy="1187215"/>
              <a:chOff x="368661" y="2567269"/>
              <a:chExt cx="1990816" cy="1187215"/>
            </a:xfrm>
          </p:grpSpPr>
          <p:grpSp>
            <p:nvGrpSpPr>
              <p:cNvPr id="94" name="Группа 93"/>
              <p:cNvGrpSpPr/>
              <p:nvPr/>
            </p:nvGrpSpPr>
            <p:grpSpPr>
              <a:xfrm rot="16200000">
                <a:off x="910601" y="2485932"/>
                <a:ext cx="910216" cy="1626888"/>
                <a:chOff x="5530434" y="3499030"/>
                <a:chExt cx="910216" cy="1626888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5858653" y="3170811"/>
                  <a:ext cx="253778" cy="91021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793373" y="3660855"/>
                  <a:ext cx="281940" cy="8078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742174" y="4164980"/>
                  <a:ext cx="281940" cy="70542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 rot="5400000">
                  <a:off x="5656107" y="4718305"/>
                  <a:ext cx="281940" cy="53328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368661" y="256726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244.2</a:t>
                </a:r>
                <a:endParaRPr lang="ru-RU" sz="1200" b="1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837133" y="2669667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239.1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282073" y="278230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232.1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766657" y="2946666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219.2</a:t>
                </a:r>
                <a:endParaRPr lang="ru-RU" sz="1200" b="1" dirty="0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5307913" y="5458633"/>
            <a:ext cx="194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Смертность женщин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возрасте </a:t>
            </a:r>
            <a:r>
              <a:rPr lang="ru-RU" sz="1200" b="1" dirty="0"/>
              <a:t>16-54 лет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(</a:t>
            </a:r>
            <a:r>
              <a:rPr lang="ru-RU" sz="1200" dirty="0"/>
              <a:t>на 100 тыс. населения)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801354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31065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40701" y="1804339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64202" y="2340749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301530" y="175597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72606" y="2302927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454207" y="1925251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02" name="Овал 10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11896166" y="6567845"/>
            <a:ext cx="312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1" y="176132"/>
            <a:ext cx="280035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66047" y="218114"/>
            <a:ext cx="25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Демографи</a:t>
            </a:r>
            <a:r>
              <a:rPr lang="ru-RU" sz="3200" b="1" dirty="0">
                <a:solidFill>
                  <a:schemeClr val="bg1"/>
                </a:solidFill>
              </a:rPr>
              <a:t>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3653" y="6368384"/>
            <a:ext cx="27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200" dirty="0" smtClean="0"/>
              <a:t>736,8 (прогноз)</a:t>
            </a:r>
            <a:endParaRPr lang="ru-RU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781873" y="6372245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009739" y="6372245"/>
            <a:ext cx="284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01.07.2019г.:</a:t>
            </a:r>
            <a:r>
              <a:rPr lang="ru-RU" sz="1200" dirty="0" smtClean="0"/>
              <a:t> 247,8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041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513" y="67650"/>
            <a:ext cx="9042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Расширение </a:t>
            </a:r>
            <a:r>
              <a:rPr lang="ru-RU" sz="2400" b="1" dirty="0">
                <a:solidFill>
                  <a:srgbClr val="0070C0"/>
                </a:solidFill>
              </a:rPr>
              <a:t>доступа субъектов малого и среднего предпринимательства к финансовым ресурсам, </a:t>
            </a: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том числе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к </a:t>
            </a:r>
            <a:r>
              <a:rPr lang="ru-RU" sz="2400" b="1" dirty="0">
                <a:solidFill>
                  <a:srgbClr val="0070C0"/>
                </a:solidFill>
              </a:rPr>
              <a:t>льготному финансированию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38" y="1202499"/>
            <a:ext cx="5987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/>
              <a:t>Упрощение доступа субъектов МСП к льготному финансированию, в том числе ежегодное  увеличение объема льготных кредитов, выдаваемых субъектам МСП, включая ИП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638" y="2047852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5025379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4299" y="5436202"/>
            <a:ext cx="3796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Увеличение объема финансовой поддержки, оказанной субъектам МСП Ленинградской области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032687728"/>
              </p:ext>
            </p:extLst>
          </p:nvPr>
        </p:nvGraphicFramePr>
        <p:xfrm>
          <a:off x="10056066" y="1757050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17488" y="2254917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34299" y="2735816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717487" y="225491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152,3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4299" y="2757949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75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12646" y="2193361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22606" y="2730976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25448" y="2217129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227,3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137803" y="2619450"/>
            <a:ext cx="3221676" cy="1879582"/>
            <a:chOff x="-36580" y="3173652"/>
            <a:chExt cx="2374846" cy="966275"/>
          </a:xfrm>
        </p:grpSpPr>
        <p:sp>
          <p:nvSpPr>
            <p:cNvPr id="64" name="TextBox 6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67" name="Группа 66"/>
            <p:cNvGrpSpPr/>
            <p:nvPr/>
          </p:nvGrpSpPr>
          <p:grpSpPr>
            <a:xfrm>
              <a:off x="399628" y="3173652"/>
              <a:ext cx="1938638" cy="590355"/>
              <a:chOff x="399628" y="3173652"/>
              <a:chExt cx="1938638" cy="590355"/>
            </a:xfrm>
          </p:grpSpPr>
          <p:grpSp>
            <p:nvGrpSpPr>
              <p:cNvPr id="69" name="Группа 68"/>
              <p:cNvGrpSpPr/>
              <p:nvPr/>
            </p:nvGrpSpPr>
            <p:grpSpPr>
              <a:xfrm rot="16200000">
                <a:off x="1123167" y="2713112"/>
                <a:ext cx="479997" cy="1621794"/>
                <a:chOff x="5520914" y="3499030"/>
                <a:chExt cx="479997" cy="1621794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 rot="5400000">
                  <a:off x="5535992" y="3493473"/>
                  <a:ext cx="281940" cy="293058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 rot="5400000">
                  <a:off x="5548065" y="3906164"/>
                  <a:ext cx="281940" cy="31720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 rot="5400000">
                  <a:off x="5562171" y="4344987"/>
                  <a:ext cx="281940" cy="34541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 rot="5400000">
                  <a:off x="5624704" y="4744616"/>
                  <a:ext cx="281940" cy="4704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399628" y="3356720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584</a:t>
                </a:r>
                <a:endParaRPr lang="ru-RU" sz="12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34210" y="3294885"/>
                <a:ext cx="592820" cy="14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602</a:t>
                </a:r>
                <a:endParaRPr lang="ru-RU" sz="12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283285" y="3269464"/>
                <a:ext cx="592820" cy="14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606</a:t>
                </a:r>
                <a:endParaRPr lang="ru-RU" sz="1200" b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45446" y="3173652"/>
                <a:ext cx="592820" cy="14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626</a:t>
                </a:r>
                <a:endParaRPr lang="ru-RU" sz="1200" b="1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09493" y="4378158"/>
            <a:ext cx="4626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Количество </a:t>
            </a:r>
            <a:r>
              <a:rPr lang="ru-RU" sz="1600" dirty="0"/>
              <a:t>выдаваемых </a:t>
            </a:r>
            <a:r>
              <a:rPr lang="ru-RU" sz="1600" dirty="0" err="1"/>
              <a:t>микрозаймов</a:t>
            </a:r>
            <a:r>
              <a:rPr lang="ru-RU" sz="1600" dirty="0"/>
              <a:t> (единиц) 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176132"/>
            <a:ext cx="3454400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Малое и среднее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предпринимательство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8377" y="1344423"/>
            <a:ext cx="43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7487" y="3744262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227,3</a:t>
            </a:r>
            <a:r>
              <a:rPr lang="ru-RU" dirty="0" smtClean="0"/>
              <a:t>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70,7%</a:t>
            </a:r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9493" y="5228826"/>
            <a:ext cx="638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Достижение на 01.10.2019г.:  </a:t>
            </a:r>
            <a:r>
              <a:rPr lang="ru-RU" sz="2000" dirty="0" smtClean="0"/>
              <a:t>631 ед. - 104,8%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93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4400" y="220164"/>
            <a:ext cx="10804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Популяризация </a:t>
            </a:r>
            <a:r>
              <a:rPr lang="ru-RU" sz="4000" b="1" dirty="0">
                <a:solidFill>
                  <a:srgbClr val="0070C0"/>
                </a:solidFill>
              </a:rPr>
              <a:t>предпринимательства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638" y="1161375"/>
            <a:ext cx="65188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/>
              <a:t>Формирование положительного образа предпринимательства среди населения ЛО, а также вовлечение различных категорий граждан, включая </a:t>
            </a:r>
            <a:r>
              <a:rPr lang="ru-RU" sz="1400" dirty="0" err="1"/>
              <a:t>самозанятых</a:t>
            </a:r>
            <a:r>
              <a:rPr lang="ru-RU" sz="1400" dirty="0"/>
              <a:t>, в сектор малого и среднего предпринимательства, в том числе создание новых субъектов МСП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812" y="2180153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7763" y="467354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7164" y="5093966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Реализована федеральная информационная кампания по популяризации предпринимательства (продвижение образа предпринимателя в сети «Интернет» и социальных сетях, создание специализированных медиа-проектов). Реализованы кампании на региональном и муниципальном уровнях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2580355"/>
            <a:ext cx="0" cy="4236813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313392325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34299" y="1980785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34299" y="2438758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734299" y="201087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12,4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6,1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22606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22606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18,5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-376176" y="2680512"/>
            <a:ext cx="2133380" cy="1416925"/>
            <a:chOff x="-36580" y="2934119"/>
            <a:chExt cx="2374846" cy="1205808"/>
          </a:xfrm>
        </p:grpSpPr>
        <p:sp>
          <p:nvSpPr>
            <p:cNvPr id="63" name="TextBox 6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99628" y="2934119"/>
              <a:ext cx="1938638" cy="829889"/>
              <a:chOff x="399628" y="2934119"/>
              <a:chExt cx="1938638" cy="829889"/>
            </a:xfrm>
          </p:grpSpPr>
          <p:grpSp>
            <p:nvGrpSpPr>
              <p:cNvPr id="68" name="Группа 67"/>
              <p:cNvGrpSpPr/>
              <p:nvPr/>
            </p:nvGrpSpPr>
            <p:grpSpPr>
              <a:xfrm rot="16200000">
                <a:off x="1034558" y="2624503"/>
                <a:ext cx="657216" cy="1621794"/>
                <a:chOff x="5520914" y="3499030"/>
                <a:chExt cx="657216" cy="1621794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 rot="5400000">
                  <a:off x="5429414" y="4024815"/>
                  <a:ext cx="281940" cy="7989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Прямоугольник 75"/>
                <p:cNvSpPr/>
                <p:nvPr/>
              </p:nvSpPr>
              <p:spPr>
                <a:xfrm rot="5400000">
                  <a:off x="5493354" y="4413804"/>
                  <a:ext cx="281940" cy="2077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 rot="5400000">
                  <a:off x="5713313" y="4656006"/>
                  <a:ext cx="281940" cy="6476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399628" y="357287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37143" y="349435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469</a:t>
                </a:r>
                <a:endParaRPr lang="ru-RU" sz="12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299303" y="3336979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3 431</a:t>
                </a:r>
                <a:endParaRPr lang="ru-RU" sz="12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45446" y="2934119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8 102</a:t>
                </a:r>
                <a:endParaRPr lang="ru-RU" sz="1200" b="1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805042" y="2681566"/>
            <a:ext cx="1719449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Количество </a:t>
            </a:r>
            <a:r>
              <a:rPr lang="ru-RU" sz="1100" dirty="0"/>
              <a:t>физических лиц – участников федерального проекта, занятых в сфере малого и среднего предпринимательства, по итогам участия в федеральном проекте, тыс. человек 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176132"/>
            <a:ext cx="3454400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Малое и среднее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предпринимательство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72057" y="1100224"/>
            <a:ext cx="423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57204" y="5278431"/>
            <a:ext cx="17672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вновь созданных субъектов МСП участниками проекта</a:t>
            </a:r>
            <a:endParaRPr lang="ru-RU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5672996" y="2681567"/>
            <a:ext cx="173262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обученных основам ведения бизнеса, финансовой грамотности и иными навыками предпринимательской деятельности</a:t>
            </a:r>
            <a:endParaRPr lang="ru-RU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18,5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100%</a:t>
            </a:r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-384055" y="5026155"/>
            <a:ext cx="2133379" cy="1399015"/>
            <a:chOff x="-36580" y="2897400"/>
            <a:chExt cx="2374846" cy="1242527"/>
          </a:xfrm>
        </p:grpSpPr>
        <p:sp>
          <p:nvSpPr>
            <p:cNvPr id="114" name="TextBox 11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399628" y="2897400"/>
              <a:ext cx="1938638" cy="866608"/>
              <a:chOff x="399628" y="2897400"/>
              <a:chExt cx="1938638" cy="866608"/>
            </a:xfrm>
          </p:grpSpPr>
          <p:grpSp>
            <p:nvGrpSpPr>
              <p:cNvPr id="119" name="Группа 118"/>
              <p:cNvGrpSpPr/>
              <p:nvPr/>
            </p:nvGrpSpPr>
            <p:grpSpPr>
              <a:xfrm rot="16200000">
                <a:off x="1034558" y="2624503"/>
                <a:ext cx="657216" cy="1621794"/>
                <a:chOff x="5520914" y="3499030"/>
                <a:chExt cx="657216" cy="1621794"/>
              </a:xfrm>
            </p:grpSpPr>
            <p:sp>
              <p:nvSpPr>
                <p:cNvPr id="124" name="Прямоугольник 123"/>
                <p:cNvSpPr/>
                <p:nvPr/>
              </p:nvSpPr>
              <p:spPr>
                <a:xfrm rot="5400000">
                  <a:off x="5429414" y="4024815"/>
                  <a:ext cx="281940" cy="7989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 rot="5400000">
                  <a:off x="5493354" y="4413804"/>
                  <a:ext cx="281940" cy="2077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 rot="5400000">
                  <a:off x="5713313" y="4656006"/>
                  <a:ext cx="281940" cy="6476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>
                <a:off x="399628" y="357287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37143" y="3494354"/>
                <a:ext cx="592820" cy="24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138</a:t>
                </a:r>
                <a:endParaRPr lang="ru-RU" sz="1200" b="1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299303" y="3336979"/>
                <a:ext cx="592820" cy="24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553</a:t>
                </a:r>
                <a:endParaRPr lang="ru-RU" sz="1200" b="1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45446" y="2897400"/>
                <a:ext cx="592820" cy="246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953</a:t>
                </a:r>
                <a:endParaRPr lang="ru-RU" sz="1200" b="1" dirty="0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3524491" y="2633204"/>
            <a:ext cx="2174261" cy="1464234"/>
            <a:chOff x="-36580" y="2916165"/>
            <a:chExt cx="2394440" cy="1223762"/>
          </a:xfrm>
        </p:grpSpPr>
        <p:sp>
          <p:nvSpPr>
            <p:cNvPr id="129" name="TextBox 128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32" name="Группа 131"/>
            <p:cNvGrpSpPr/>
            <p:nvPr/>
          </p:nvGrpSpPr>
          <p:grpSpPr>
            <a:xfrm>
              <a:off x="399628" y="2916165"/>
              <a:ext cx="1958232" cy="847843"/>
              <a:chOff x="399628" y="2916165"/>
              <a:chExt cx="1958232" cy="847843"/>
            </a:xfrm>
          </p:grpSpPr>
          <p:grpSp>
            <p:nvGrpSpPr>
              <p:cNvPr id="134" name="Группа 133"/>
              <p:cNvGrpSpPr/>
              <p:nvPr/>
            </p:nvGrpSpPr>
            <p:grpSpPr>
              <a:xfrm rot="16200000">
                <a:off x="1034558" y="2624503"/>
                <a:ext cx="657216" cy="1621794"/>
                <a:chOff x="5520914" y="3499030"/>
                <a:chExt cx="657216" cy="1621794"/>
              </a:xfrm>
            </p:grpSpPr>
            <p:sp>
              <p:nvSpPr>
                <p:cNvPr id="139" name="Прямоугольник 138"/>
                <p:cNvSpPr/>
                <p:nvPr/>
              </p:nvSpPr>
              <p:spPr>
                <a:xfrm rot="5400000">
                  <a:off x="5429414" y="4024815"/>
                  <a:ext cx="281940" cy="7989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Прямоугольник 139"/>
                <p:cNvSpPr/>
                <p:nvPr/>
              </p:nvSpPr>
              <p:spPr>
                <a:xfrm rot="5400000">
                  <a:off x="5493354" y="4413804"/>
                  <a:ext cx="281940" cy="2077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 rot="5400000">
                  <a:off x="5713313" y="4656006"/>
                  <a:ext cx="281940" cy="6476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399628" y="357287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837143" y="3494354"/>
                <a:ext cx="592820" cy="23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1 407</a:t>
                </a:r>
                <a:endParaRPr lang="ru-RU" sz="12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299303" y="3336979"/>
                <a:ext cx="592820" cy="23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4 349</a:t>
                </a:r>
                <a:endParaRPr lang="ru-RU" sz="1200" b="1" dirty="0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765040" y="2916165"/>
                <a:ext cx="592820" cy="23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6 967</a:t>
                </a:r>
                <a:endParaRPr lang="ru-RU" sz="1200" b="1" dirty="0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3341818" y="5004044"/>
            <a:ext cx="2353116" cy="1399014"/>
            <a:chOff x="-36580" y="2900914"/>
            <a:chExt cx="2441069" cy="1239013"/>
          </a:xfrm>
        </p:grpSpPr>
        <p:sp>
          <p:nvSpPr>
            <p:cNvPr id="144" name="TextBox 143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399628" y="2900914"/>
              <a:ext cx="2004861" cy="863094"/>
              <a:chOff x="399628" y="2900914"/>
              <a:chExt cx="2004861" cy="863094"/>
            </a:xfrm>
          </p:grpSpPr>
          <p:grpSp>
            <p:nvGrpSpPr>
              <p:cNvPr id="150" name="Группа 149"/>
              <p:cNvGrpSpPr/>
              <p:nvPr/>
            </p:nvGrpSpPr>
            <p:grpSpPr>
              <a:xfrm rot="16200000">
                <a:off x="1034558" y="2624503"/>
                <a:ext cx="657216" cy="1621794"/>
                <a:chOff x="5520914" y="3499030"/>
                <a:chExt cx="657216" cy="1621794"/>
              </a:xfrm>
            </p:grpSpPr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429414" y="4024815"/>
                  <a:ext cx="281940" cy="7989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6" name="Прямоугольник 155"/>
                <p:cNvSpPr/>
                <p:nvPr/>
              </p:nvSpPr>
              <p:spPr>
                <a:xfrm rot="5400000">
                  <a:off x="5493354" y="4413804"/>
                  <a:ext cx="281940" cy="2077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Прямоугольник 156"/>
                <p:cNvSpPr/>
                <p:nvPr/>
              </p:nvSpPr>
              <p:spPr>
                <a:xfrm rot="5400000">
                  <a:off x="5713313" y="4656006"/>
                  <a:ext cx="281940" cy="64769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Прямоугольник 157"/>
                <p:cNvSpPr/>
                <p:nvPr/>
              </p:nvSpPr>
              <p:spPr>
                <a:xfrm rot="5400000">
                  <a:off x="4720656" y="4299288"/>
                  <a:ext cx="1621794" cy="212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1" name="TextBox 150"/>
              <p:cNvSpPr txBox="1"/>
              <p:nvPr/>
            </p:nvSpPr>
            <p:spPr>
              <a:xfrm>
                <a:off x="399628" y="3572874"/>
                <a:ext cx="592820" cy="104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837143" y="3494354"/>
                <a:ext cx="592820" cy="24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7687</a:t>
                </a:r>
                <a:endParaRPr lang="ru-RU" sz="1200" b="1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217609" y="3329159"/>
                <a:ext cx="700376" cy="24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24 136</a:t>
                </a:r>
                <a:endParaRPr lang="ru-RU" sz="1200" b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608157" y="2900914"/>
                <a:ext cx="796332" cy="24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45 352</a:t>
                </a:r>
                <a:endParaRPr lang="ru-RU" sz="1200" b="1" dirty="0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5626460" y="5261918"/>
            <a:ext cx="17390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/>
              <a:t>К</a:t>
            </a:r>
            <a:r>
              <a:rPr lang="ru-RU" sz="1200" dirty="0" smtClean="0"/>
              <a:t>оличество физ. лиц – участников федерального проекта </a:t>
            </a:r>
            <a:endParaRPr lang="ru-RU" sz="1200" dirty="0"/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3766127" y="2633204"/>
            <a:ext cx="0" cy="4158903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>
            <a:off x="166046" y="4904378"/>
            <a:ext cx="7178408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79267" y="4438533"/>
            <a:ext cx="340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722 (153,9%)</a:t>
            </a:r>
            <a:endParaRPr lang="ru-RU" sz="1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3913267" y="4429060"/>
            <a:ext cx="3492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</a:t>
            </a:r>
            <a:r>
              <a:rPr lang="ru-RU" sz="1400" dirty="0" smtClean="0"/>
              <a:t> 1670 (118,6%)</a:t>
            </a:r>
            <a:endParaRPr lang="ru-RU" sz="14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52801" y="6425170"/>
            <a:ext cx="337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122 (88,4%)</a:t>
            </a:r>
            <a:endParaRPr lang="ru-RU" sz="1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3962773" y="6437965"/>
            <a:ext cx="340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6825 (88,7%)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97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1075" y="56899"/>
            <a:ext cx="1080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Акселерация </a:t>
            </a:r>
            <a:r>
              <a:rPr lang="ru-RU" sz="2800" b="1" dirty="0">
                <a:solidFill>
                  <a:srgbClr val="0070C0"/>
                </a:solidFill>
              </a:rPr>
              <a:t>субъектов малого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и </a:t>
            </a:r>
            <a:r>
              <a:rPr lang="ru-RU" sz="2800" b="1" dirty="0">
                <a:solidFill>
                  <a:srgbClr val="0070C0"/>
                </a:solidFill>
              </a:rPr>
              <a:t>среднего предпринимательства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961" y="1531409"/>
            <a:ext cx="63911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/>
              <a:t>Увеличение численности занятых в сфере МСП, включая ИП, в том числе за счет поддержки субъектов МСП в рамках проекта, а также увеличение количества субъектов МСП, выведенных на экспорт при поддержке центра поддержки экспорта.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5663" y="2608442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9453" y="465154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5114945"/>
            <a:ext cx="455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Организовано оказание комплекса услуг,  сервисов и мер поддержки субъектам МСП  в Центрах «Мой бизнес</a:t>
            </a:r>
            <a:r>
              <a:rPr lang="ru-RU" sz="1600" dirty="0" smtClean="0"/>
              <a:t>».  </a:t>
            </a:r>
            <a:r>
              <a:rPr lang="ru-RU" sz="1600" dirty="0"/>
              <a:t>Реализована программа поддержки МСП в целях их ускоренного развития в моногородах Расширен доступ субъектов МСП к экспортной поддержке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806930052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34299" y="1980785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34299" y="2438758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734299" y="201087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108,5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53,5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22606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22606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162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12709" y="4882378"/>
            <a:ext cx="271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субъектов МСП и </a:t>
            </a:r>
            <a:r>
              <a:rPr lang="ru-RU" sz="1200" dirty="0" err="1"/>
              <a:t>самозанятых</a:t>
            </a:r>
            <a:r>
              <a:rPr lang="ru-RU" sz="1200" dirty="0"/>
              <a:t> граждан, получивших поддержку в рамках регионального проекта, единиц нарастающим итогом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4789" y="4918905"/>
            <a:ext cx="3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Количество субъектов МСП, выведенных на экспорт при участии Центра поддержки экспорта, единиц нарастающим итогом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602195" y="3094796"/>
            <a:ext cx="2366075" cy="1865901"/>
            <a:chOff x="-36580" y="2765775"/>
            <a:chExt cx="2366075" cy="1374152"/>
          </a:xfrm>
        </p:grpSpPr>
        <p:sp>
          <p:nvSpPr>
            <p:cNvPr id="81" name="TextBox 8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378249" y="2765775"/>
              <a:ext cx="1926472" cy="998232"/>
              <a:chOff x="378249" y="2765775"/>
              <a:chExt cx="1926472" cy="998232"/>
            </a:xfrm>
          </p:grpSpPr>
          <p:grpSp>
            <p:nvGrpSpPr>
              <p:cNvPr id="86" name="Группа 85"/>
              <p:cNvGrpSpPr/>
              <p:nvPr/>
            </p:nvGrpSpPr>
            <p:grpSpPr>
              <a:xfrm rot="16200000">
                <a:off x="937070" y="2527015"/>
                <a:ext cx="850165" cy="1623820"/>
                <a:chOff x="5520914" y="3497004"/>
                <a:chExt cx="850165" cy="1623820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 rot="5400000">
                  <a:off x="5563219" y="3891010"/>
                  <a:ext cx="281940" cy="34751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 rot="5400000">
                  <a:off x="5670538" y="4236620"/>
                  <a:ext cx="281940" cy="5621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 rot="5400000">
                  <a:off x="5809788" y="4559532"/>
                  <a:ext cx="281940" cy="8406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 rot="5400000">
                  <a:off x="5521755" y="3505683"/>
                  <a:ext cx="281940" cy="264581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378249" y="333874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1826</a:t>
                </a:r>
                <a:endParaRPr lang="ru-RU" sz="12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21124" y="325891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1916</a:t>
                </a:r>
                <a:endParaRPr lang="ru-RU" sz="12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83285" y="304428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3597</a:t>
                </a:r>
                <a:endParaRPr lang="ru-RU" sz="12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11901" y="276577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7804</a:t>
                </a:r>
                <a:endParaRPr lang="ru-RU" sz="1200" b="1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352925" y="2980481"/>
            <a:ext cx="2373693" cy="2007821"/>
            <a:chOff x="-36580" y="2926727"/>
            <a:chExt cx="2373693" cy="1213200"/>
          </a:xfrm>
        </p:grpSpPr>
        <p:sp>
          <p:nvSpPr>
            <p:cNvPr id="97" name="TextBox 9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382596" y="2926727"/>
              <a:ext cx="1954517" cy="828072"/>
              <a:chOff x="382596" y="2926727"/>
              <a:chExt cx="1954517" cy="828072"/>
            </a:xfrm>
          </p:grpSpPr>
          <p:grpSp>
            <p:nvGrpSpPr>
              <p:cNvPr id="102" name="Группа 101"/>
              <p:cNvGrpSpPr/>
              <p:nvPr/>
            </p:nvGrpSpPr>
            <p:grpSpPr>
              <a:xfrm rot="16200000">
                <a:off x="1027125" y="2600248"/>
                <a:ext cx="679696" cy="1629405"/>
                <a:chOff x="5530124" y="3499031"/>
                <a:chExt cx="679696" cy="1629405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5450004" y="4004226"/>
                  <a:ext cx="281940" cy="12107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5528069" y="4379089"/>
                  <a:ext cx="281940" cy="27720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 rot="5400000">
                  <a:off x="5729157" y="4647773"/>
                  <a:ext cx="281940" cy="67938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82596" y="359015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27524" y="348113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59</a:t>
                </a:r>
                <a:endParaRPr lang="ru-RU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73160" y="33278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146</a:t>
                </a:r>
                <a:endParaRPr lang="ru-RU" sz="12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744293" y="292672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232</a:t>
                </a:r>
                <a:endParaRPr lang="ru-RU" sz="1200" b="1" dirty="0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1" name="Овал 60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56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176132"/>
            <a:ext cx="3454400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Малое и среднее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предпринимательство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58025" y="1110407"/>
            <a:ext cx="425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199" y="6098652"/>
            <a:ext cx="340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1293 (67%)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4054927" y="6098095"/>
            <a:ext cx="340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18 (30,5%)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7568377" y="3319869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162 млн </a:t>
            </a:r>
            <a:r>
              <a:rPr lang="ru-RU" dirty="0" smtClean="0"/>
              <a:t>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100%</a:t>
            </a:r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3779733" y="3103004"/>
            <a:ext cx="0" cy="3578666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0341" y="138083"/>
            <a:ext cx="852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Создание </a:t>
            </a:r>
            <a:r>
              <a:rPr lang="ru-RU" sz="2400" b="1" dirty="0">
                <a:solidFill>
                  <a:srgbClr val="0070C0"/>
                </a:solidFill>
              </a:rPr>
              <a:t>системы поддержки фермеров и развитие сельской кооперации Ленинградской области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847" y="1448960"/>
            <a:ext cx="63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/>
              <a:t>Увеличение количества вновь вовлеченных в субъекты МСП в сельском хозяйстве, создание </a:t>
            </a:r>
            <a:r>
              <a:rPr lang="ru-RU" sz="1400" dirty="0" smtClean="0"/>
              <a:t>и</a:t>
            </a:r>
            <a:r>
              <a:rPr lang="en-US" sz="1400" dirty="0" smtClean="0"/>
              <a:t> </a:t>
            </a:r>
            <a:r>
              <a:rPr lang="ru-RU" sz="1400" dirty="0"/>
              <a:t>развитие субъектов МСП в АПК, в том числе крестьянских (фермерских) хозяйств и сельскохозяйственных потребительских кооперативов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33" y="242037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4299" y="4652717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37761" y="5187306"/>
            <a:ext cx="4554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Создан региональный Центр компетенций в сфере сельскохозяйственной кооперации и поддержки фермеров Предоставлена </a:t>
            </a:r>
            <a:r>
              <a:rPr lang="ru-RU" sz="1600" dirty="0" err="1"/>
              <a:t>грантовая</a:t>
            </a:r>
            <a:r>
              <a:rPr lang="ru-RU" sz="1600" dirty="0"/>
              <a:t> поддержка крестьянским (фермерским) хозяйствам  (гранты «</a:t>
            </a:r>
            <a:r>
              <a:rPr lang="ru-RU" sz="1600" dirty="0" err="1"/>
              <a:t>Агростартап</a:t>
            </a:r>
            <a:r>
              <a:rPr lang="ru-RU" sz="1600" dirty="0"/>
              <a:t>»)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144352581"/>
              </p:ext>
            </p:extLst>
          </p:nvPr>
        </p:nvGraphicFramePr>
        <p:xfrm>
          <a:off x="10056067" y="1464664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7734299" y="1980785"/>
            <a:ext cx="1688306" cy="417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734299" y="2438758"/>
            <a:ext cx="1688305" cy="417009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734299" y="2010876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19,8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4299" y="2467267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9,8 </a:t>
            </a:r>
            <a:r>
              <a:rPr lang="ru-RU" sz="1600" b="1" dirty="0" smtClean="0">
                <a:solidFill>
                  <a:schemeClr val="bg1"/>
                </a:solidFill>
              </a:rPr>
              <a:t>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22606" y="193613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22606" y="240729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15967" y="199558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29,6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531466" y="5104420"/>
            <a:ext cx="271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человек вовлеченных в субъекты МСП, осуществляющие деятельность в сфере сельского хозяйства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4789" y="5104419"/>
            <a:ext cx="2252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Количество </a:t>
            </a:r>
            <a:r>
              <a:rPr lang="ru-RU" sz="1200" dirty="0"/>
              <a:t>вновь созданных субъектов малого и среднего предпринимательства в сельском хозяйстве 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79989" y="2973582"/>
            <a:ext cx="2366075" cy="2130838"/>
            <a:chOff x="-36580" y="2765775"/>
            <a:chExt cx="2366075" cy="1374152"/>
          </a:xfrm>
        </p:grpSpPr>
        <p:sp>
          <p:nvSpPr>
            <p:cNvPr id="81" name="TextBox 80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378249" y="2765775"/>
              <a:ext cx="1926472" cy="998233"/>
              <a:chOff x="378249" y="2765775"/>
              <a:chExt cx="1926472" cy="998233"/>
            </a:xfrm>
          </p:grpSpPr>
          <p:grpSp>
            <p:nvGrpSpPr>
              <p:cNvPr id="86" name="Группа 85"/>
              <p:cNvGrpSpPr/>
              <p:nvPr/>
            </p:nvGrpSpPr>
            <p:grpSpPr>
              <a:xfrm rot="16200000">
                <a:off x="938083" y="2528028"/>
                <a:ext cx="850165" cy="1621795"/>
                <a:chOff x="5520914" y="3499029"/>
                <a:chExt cx="850165" cy="1621795"/>
              </a:xfrm>
            </p:grpSpPr>
            <p:sp>
              <p:nvSpPr>
                <p:cNvPr id="91" name="Прямоугольник 90"/>
                <p:cNvSpPr/>
                <p:nvPr/>
              </p:nvSpPr>
              <p:spPr>
                <a:xfrm rot="5400000">
                  <a:off x="5491706" y="3962524"/>
                  <a:ext cx="281940" cy="20448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 rot="5400000">
                  <a:off x="5605313" y="4301845"/>
                  <a:ext cx="281940" cy="43169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 rot="5400000">
                  <a:off x="5809788" y="4559532"/>
                  <a:ext cx="281940" cy="8406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378249" y="359150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821124" y="3422689"/>
                <a:ext cx="592820" cy="178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</a:t>
                </a:r>
                <a:r>
                  <a:rPr lang="ru-RU" sz="1200" b="1" dirty="0"/>
                  <a:t>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283285" y="317976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149</a:t>
                </a:r>
                <a:endParaRPr lang="ru-RU" sz="12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11901" y="276577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375</a:t>
                </a:r>
                <a:endParaRPr lang="ru-RU" sz="1200" b="1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915739" y="2882042"/>
            <a:ext cx="2373693" cy="2394633"/>
            <a:chOff x="-36580" y="3029549"/>
            <a:chExt cx="2373693" cy="1110378"/>
          </a:xfrm>
        </p:grpSpPr>
        <p:sp>
          <p:nvSpPr>
            <p:cNvPr id="97" name="TextBox 9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382596" y="3029549"/>
              <a:ext cx="1954517" cy="725249"/>
              <a:chOff x="382596" y="3029549"/>
              <a:chExt cx="1954517" cy="725249"/>
            </a:xfrm>
          </p:grpSpPr>
          <p:grpSp>
            <p:nvGrpSpPr>
              <p:cNvPr id="102" name="Группа 101"/>
              <p:cNvGrpSpPr/>
              <p:nvPr/>
            </p:nvGrpSpPr>
            <p:grpSpPr>
              <a:xfrm rot="16200000">
                <a:off x="1080979" y="2654102"/>
                <a:ext cx="571986" cy="1629405"/>
                <a:chOff x="5530124" y="3499031"/>
                <a:chExt cx="571986" cy="1629405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5471632" y="3982598"/>
                  <a:ext cx="281940" cy="16433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5528068" y="4379089"/>
                  <a:ext cx="281940" cy="27720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 rot="5400000">
                  <a:off x="5675302" y="4701628"/>
                  <a:ext cx="281940" cy="5716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82596" y="359015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0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27524" y="343876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</a:t>
                </a:r>
                <a:endParaRPr lang="ru-RU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73160" y="332921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23</a:t>
                </a:r>
                <a:endParaRPr lang="ru-RU" sz="12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744293" y="302954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48</a:t>
                </a:r>
                <a:endParaRPr lang="ru-RU" sz="1200" b="1" dirty="0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60" name="Овал 59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schemeClr val="bg1"/>
                </a:solidFill>
              </a:rPr>
              <a:t>57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76132"/>
            <a:ext cx="3454400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66046" y="113417"/>
            <a:ext cx="418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Малое и среднее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предпринимательство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72057" y="1071821"/>
            <a:ext cx="4225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8377" y="3483591"/>
            <a:ext cx="434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– </a:t>
            </a:r>
            <a:r>
              <a:rPr lang="ru-RU" dirty="0" smtClean="0"/>
              <a:t>15,8</a:t>
            </a:r>
            <a:r>
              <a:rPr lang="ru-RU" dirty="0" smtClean="0"/>
              <a:t> </a:t>
            </a:r>
            <a:r>
              <a:rPr lang="ru-RU" dirty="0" smtClean="0"/>
              <a:t>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</a:t>
            </a:r>
            <a:r>
              <a:rPr lang="ru-RU" b="1" smtClean="0">
                <a:solidFill>
                  <a:srgbClr val="0070C0"/>
                </a:solidFill>
              </a:rPr>
              <a:t>– </a:t>
            </a:r>
            <a:r>
              <a:rPr lang="ru-RU" smtClean="0"/>
              <a:t>48,1</a:t>
            </a:r>
            <a:r>
              <a:rPr lang="ru-RU" smtClean="0"/>
              <a:t>%</a:t>
            </a:r>
            <a:endParaRPr lang="ru-RU" dirty="0" smtClean="0"/>
          </a:p>
          <a:p>
            <a:endParaRPr lang="ru-RU" sz="1000" b="1" dirty="0" smtClean="0">
              <a:solidFill>
                <a:srgbClr val="0070C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199" y="6098652"/>
            <a:ext cx="340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/>
              <a:t>8</a:t>
            </a:r>
            <a:r>
              <a:rPr lang="ru-RU" sz="1400" dirty="0" smtClean="0"/>
              <a:t> (14,8%)</a:t>
            </a:r>
            <a:endParaRPr lang="ru-RU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962671" y="6105588"/>
            <a:ext cx="340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</a:t>
            </a:r>
            <a:r>
              <a:rPr lang="ru-RU" sz="1400" dirty="0" smtClean="0"/>
              <a:t> 8 (100%)</a:t>
            </a:r>
            <a:endParaRPr lang="ru-RU" sz="1400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599297" y="2973582"/>
            <a:ext cx="0" cy="3628327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1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1149" y="304800"/>
            <a:ext cx="12516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Финансовая </a:t>
            </a:r>
            <a:r>
              <a:rPr lang="ru-RU" sz="3000" b="1" dirty="0">
                <a:solidFill>
                  <a:srgbClr val="0070C0"/>
                </a:solidFill>
              </a:rPr>
              <a:t>поддержка семей при рождении детей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6772" y="1003071"/>
            <a:ext cx="6379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Увеличение суммарного коэффициента рождаемости в Ленинградской области до 1,296 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772" y="1595201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7165" y="924842"/>
            <a:ext cx="482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36" y="5420050"/>
            <a:ext cx="188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Суммарный коэффициент рождаемости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1589" y="4191006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1963" y="4825833"/>
            <a:ext cx="4554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Внедрение механизма финансовой поддержки семей при рождении  детей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967858207"/>
              </p:ext>
            </p:extLst>
          </p:nvPr>
        </p:nvGraphicFramePr>
        <p:xfrm>
          <a:off x="10056067" y="1227307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2699717" y="5087443"/>
            <a:ext cx="21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Суммарный коэффициент рождаемости в возрастной группе </a:t>
            </a:r>
            <a:r>
              <a:rPr lang="ru-RU" sz="1200" b="1" dirty="0"/>
              <a:t>25-29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(число родившихся на 1000 женщин соответствующего возраста) 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179110" y="5222783"/>
            <a:ext cx="209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Суммарный коэффициент рождаемости в возрастной группе </a:t>
            </a:r>
            <a:r>
              <a:rPr lang="ru-RU" sz="1200" b="1" dirty="0"/>
              <a:t>30-34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(число родившихся на 1000 женщин соответствующего возраста) </a:t>
            </a: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1743429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201402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1773519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0,7 млрд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229910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1,0 </a:t>
            </a:r>
            <a:r>
              <a:rPr lang="ru-RU" sz="1600" b="1" dirty="0" smtClean="0">
                <a:solidFill>
                  <a:schemeClr val="bg1"/>
                </a:solidFill>
              </a:rPr>
              <a:t>млрд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698773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169936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1758223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1,7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млрд руб. </a:t>
            </a:r>
            <a:endParaRPr lang="ru-RU" sz="1100" b="1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-132273" y="2597777"/>
            <a:ext cx="2366075" cy="3039364"/>
            <a:chOff x="-36580" y="2515273"/>
            <a:chExt cx="2366075" cy="1624654"/>
          </a:xfrm>
        </p:grpSpPr>
        <p:sp>
          <p:nvSpPr>
            <p:cNvPr id="97" name="TextBox 9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400281" y="2515273"/>
              <a:ext cx="1915194" cy="1248733"/>
              <a:chOff x="400281" y="2515273"/>
              <a:chExt cx="1915194" cy="1248733"/>
            </a:xfrm>
          </p:grpSpPr>
          <p:grpSp>
            <p:nvGrpSpPr>
              <p:cNvPr id="102" name="Группа 101"/>
              <p:cNvGrpSpPr/>
              <p:nvPr/>
            </p:nvGrpSpPr>
            <p:grpSpPr>
              <a:xfrm rot="16200000">
                <a:off x="812600" y="2402546"/>
                <a:ext cx="1101126" cy="1621794"/>
                <a:chOff x="5520914" y="3499029"/>
                <a:chExt cx="1101126" cy="1621794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5821512" y="3207952"/>
                  <a:ext cx="253778" cy="83593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5837690" y="3616539"/>
                  <a:ext cx="281940" cy="8964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 rot="5400000">
                  <a:off x="5877139" y="4030018"/>
                  <a:ext cx="281940" cy="97534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 rot="5400000">
                  <a:off x="5935268" y="4434049"/>
                  <a:ext cx="281940" cy="109160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400281" y="276987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1.216</a:t>
                </a:r>
                <a:endParaRPr lang="ru-RU" sz="1200" b="1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837133" y="271452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1.224</a:t>
                </a:r>
                <a:endParaRPr lang="ru-RU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74513" y="263107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1.252</a:t>
                </a:r>
                <a:endParaRPr lang="ru-RU" sz="12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722655" y="251527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1.296</a:t>
                </a:r>
                <a:endParaRPr lang="ru-RU" sz="1200" b="1" dirty="0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362553" y="2885035"/>
            <a:ext cx="2385541" cy="2461186"/>
            <a:chOff x="-36580" y="2824332"/>
            <a:chExt cx="2385541" cy="1315595"/>
          </a:xfrm>
        </p:grpSpPr>
        <p:sp>
          <p:nvSpPr>
            <p:cNvPr id="113" name="TextBox 11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16" name="Группа 115"/>
            <p:cNvGrpSpPr/>
            <p:nvPr/>
          </p:nvGrpSpPr>
          <p:grpSpPr>
            <a:xfrm>
              <a:off x="382740" y="2824332"/>
              <a:ext cx="1966221" cy="930463"/>
              <a:chOff x="382740" y="2824332"/>
              <a:chExt cx="1966221" cy="930463"/>
            </a:xfrm>
          </p:grpSpPr>
          <p:grpSp>
            <p:nvGrpSpPr>
              <p:cNvPr id="118" name="Группа 117"/>
              <p:cNvGrpSpPr/>
              <p:nvPr/>
            </p:nvGrpSpPr>
            <p:grpSpPr>
              <a:xfrm rot="16200000">
                <a:off x="975770" y="2548894"/>
                <a:ext cx="782396" cy="1629405"/>
                <a:chOff x="5530124" y="3499030"/>
                <a:chExt cx="782396" cy="1629405"/>
              </a:xfrm>
            </p:grpSpPr>
            <p:sp>
              <p:nvSpPr>
                <p:cNvPr id="123" name="Прямоугольник 122"/>
                <p:cNvSpPr/>
                <p:nvPr/>
              </p:nvSpPr>
              <p:spPr>
                <a:xfrm rot="5400000">
                  <a:off x="5700621" y="3328843"/>
                  <a:ext cx="253778" cy="5941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 rot="5400000">
                  <a:off x="5719494" y="3734735"/>
                  <a:ext cx="281940" cy="66005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 rot="5400000">
                  <a:off x="5744924" y="4162231"/>
                  <a:ext cx="281940" cy="7109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 rot="5400000">
                  <a:off x="5780508" y="4596422"/>
                  <a:ext cx="281940" cy="78208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382740" y="301435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75.8</a:t>
                </a:r>
                <a:endParaRPr lang="ru-RU" sz="1200" b="1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27624" y="294635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77.4</a:t>
                </a:r>
                <a:endParaRPr lang="ru-RU" sz="1200" b="1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275273" y="289867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79.2</a:t>
                </a:r>
                <a:endParaRPr lang="ru-RU" sz="1200" b="1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756141" y="282433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82.</a:t>
                </a:r>
                <a:r>
                  <a:rPr lang="ru-RU" sz="1200" b="1" dirty="0" smtClean="0"/>
                  <a:t>2</a:t>
                </a:r>
                <a:endParaRPr lang="ru-RU" sz="1200" b="1" dirty="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824785" y="3145771"/>
            <a:ext cx="2396057" cy="2232327"/>
            <a:chOff x="-36580" y="2946666"/>
            <a:chExt cx="2396057" cy="1193261"/>
          </a:xfrm>
        </p:grpSpPr>
        <p:sp>
          <p:nvSpPr>
            <p:cNvPr id="129" name="TextBox 128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32" name="Группа 131"/>
            <p:cNvGrpSpPr/>
            <p:nvPr/>
          </p:nvGrpSpPr>
          <p:grpSpPr>
            <a:xfrm>
              <a:off x="392179" y="2946666"/>
              <a:ext cx="1967298" cy="807820"/>
              <a:chOff x="392179" y="2946666"/>
              <a:chExt cx="1967298" cy="807820"/>
            </a:xfrm>
          </p:grpSpPr>
          <p:grpSp>
            <p:nvGrpSpPr>
              <p:cNvPr id="135" name="Группа 134"/>
              <p:cNvGrpSpPr/>
              <p:nvPr/>
            </p:nvGrpSpPr>
            <p:grpSpPr>
              <a:xfrm rot="16200000">
                <a:off x="1035835" y="2611165"/>
                <a:ext cx="659753" cy="1626889"/>
                <a:chOff x="5530434" y="3499030"/>
                <a:chExt cx="659753" cy="1626889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 rot="5400000">
                  <a:off x="5586126" y="3443340"/>
                  <a:ext cx="253778" cy="365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 rot="5400000">
                  <a:off x="5614072" y="3840157"/>
                  <a:ext cx="281940" cy="44921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Прямоугольник 145"/>
                <p:cNvSpPr/>
                <p:nvPr/>
              </p:nvSpPr>
              <p:spPr>
                <a:xfrm rot="5400000">
                  <a:off x="5675891" y="4231264"/>
                  <a:ext cx="281940" cy="57285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Прямоугольник 148"/>
                <p:cNvSpPr/>
                <p:nvPr/>
              </p:nvSpPr>
              <p:spPr>
                <a:xfrm rot="5400000">
                  <a:off x="5719341" y="4655072"/>
                  <a:ext cx="281940" cy="65975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Прямоугольник 149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6" name="TextBox 135"/>
              <p:cNvSpPr txBox="1"/>
              <p:nvPr/>
            </p:nvSpPr>
            <p:spPr>
              <a:xfrm>
                <a:off x="392179" y="324299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58.8</a:t>
                </a:r>
                <a:endParaRPr lang="ru-RU" sz="1200" b="1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837133" y="314624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62.5</a:t>
                </a:r>
                <a:endParaRPr lang="ru-RU" sz="1200" b="1" dirty="0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297313" y="3025891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68.2</a:t>
                </a:r>
                <a:endParaRPr lang="ru-RU" sz="1200" b="1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66657" y="294666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77.5</a:t>
                </a:r>
                <a:endParaRPr lang="ru-RU" sz="1200" b="1" dirty="0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79" name="Овал 78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1863766" y="6567845"/>
            <a:ext cx="388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1" y="176132"/>
            <a:ext cx="280035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66047" y="218114"/>
            <a:ext cx="25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Демографи</a:t>
            </a:r>
            <a:r>
              <a:rPr lang="ru-RU" sz="3200" b="1" dirty="0">
                <a:solidFill>
                  <a:schemeClr val="bg1"/>
                </a:solidFill>
              </a:rPr>
              <a:t>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82" y="6096675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2695424" y="6279912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5131793" y="6327507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617223" y="2889419"/>
            <a:ext cx="3681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</a:t>
            </a:r>
            <a:r>
              <a:rPr lang="ru-RU" b="1" dirty="0">
                <a:solidFill>
                  <a:srgbClr val="0070C0"/>
                </a:solidFill>
              </a:rPr>
              <a:t>исполнение – </a:t>
            </a:r>
            <a:r>
              <a:rPr lang="ru-RU" dirty="0" smtClean="0"/>
              <a:t>85,9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3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6107" y="142690"/>
            <a:ext cx="9000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Содействие </a:t>
            </a:r>
            <a:r>
              <a:rPr lang="ru-RU" sz="2400" b="1" dirty="0">
                <a:solidFill>
                  <a:srgbClr val="0070C0"/>
                </a:solidFill>
              </a:rPr>
              <a:t>занятости женщин - создание условий дошкольного образования для детей в возрасте до трех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871" y="1350603"/>
            <a:ext cx="63799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Увеличение суммарного коэффициента рождаемости в Ленинградской области до 1,296 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040" y="2089358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3455" y="1209452"/>
            <a:ext cx="421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455" y="4465465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Результат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7266" y="5054683"/>
            <a:ext cx="462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Создание условий для </a:t>
            </a:r>
            <a:r>
              <a:rPr lang="ru-RU" sz="1600" dirty="0" smtClean="0"/>
              <a:t>осуществления трудовой </a:t>
            </a:r>
            <a:r>
              <a:rPr lang="ru-RU" sz="1600" dirty="0"/>
              <a:t>деятельности женщин, имеющих детей, включая достижение 100-процентной доступности (2021 год) дошкольного образования для детей в возрасте до </a:t>
            </a:r>
            <a:r>
              <a:rPr lang="ru-RU" sz="1600" dirty="0" smtClean="0"/>
              <a:t>3-х </a:t>
            </a:r>
            <a:r>
              <a:rPr lang="ru-RU" sz="1600" dirty="0"/>
              <a:t>лет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258259067"/>
              </p:ext>
            </p:extLst>
          </p:nvPr>
        </p:nvGraphicFramePr>
        <p:xfrm>
          <a:off x="10056067" y="1496888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2013010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470983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043100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109,7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499491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48,6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1968354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282414" y="2439517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515967" y="2027804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158,3</a:t>
            </a:r>
            <a:br>
              <a:rPr lang="ru-RU" sz="1600" b="1" dirty="0" smtClean="0"/>
            </a:br>
            <a:r>
              <a:rPr lang="ru-RU" sz="1600" b="1" dirty="0" smtClean="0"/>
              <a:t>млн руб. </a:t>
            </a:r>
            <a:endParaRPr lang="ru-RU" sz="11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13036" y="5071728"/>
            <a:ext cx="188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Уровень занятости женщин, имеющих детей дошкольного возраста дошкольного возраста (%) 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719850" y="5054683"/>
            <a:ext cx="2104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Численность женщин, находящихся в отпуске по уходу за ребенком в возрасте до трех лет, прошедших профессиональное обучение (чел.) 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253503" y="5101912"/>
            <a:ext cx="209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Доступность дошкольного образования для детей в возрасте от 1,5 до 3 лет </a:t>
            </a:r>
            <a:r>
              <a:rPr lang="en-US" sz="1200" dirty="0" smtClean="0"/>
              <a:t>(%)</a:t>
            </a:r>
            <a:endParaRPr lang="ru-RU" sz="1200" dirty="0"/>
          </a:p>
        </p:txBody>
      </p:sp>
      <p:grpSp>
        <p:nvGrpSpPr>
          <p:cNvPr id="158" name="Группа 157"/>
          <p:cNvGrpSpPr/>
          <p:nvPr/>
        </p:nvGrpSpPr>
        <p:grpSpPr>
          <a:xfrm>
            <a:off x="-159875" y="2960413"/>
            <a:ext cx="2374800" cy="2369244"/>
            <a:chOff x="-36580" y="2873477"/>
            <a:chExt cx="2374800" cy="1266450"/>
          </a:xfrm>
        </p:grpSpPr>
        <p:sp>
          <p:nvSpPr>
            <p:cNvPr id="159" name="TextBox 158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69" name="Группа 168"/>
            <p:cNvGrpSpPr/>
            <p:nvPr/>
          </p:nvGrpSpPr>
          <p:grpSpPr>
            <a:xfrm>
              <a:off x="408729" y="2873477"/>
              <a:ext cx="1929491" cy="890529"/>
              <a:chOff x="408729" y="2873477"/>
              <a:chExt cx="1929491" cy="890529"/>
            </a:xfrm>
          </p:grpSpPr>
          <p:grpSp>
            <p:nvGrpSpPr>
              <p:cNvPr id="171" name="Группа 170"/>
              <p:cNvGrpSpPr/>
              <p:nvPr/>
            </p:nvGrpSpPr>
            <p:grpSpPr>
              <a:xfrm rot="16200000">
                <a:off x="994551" y="2584497"/>
                <a:ext cx="737224" cy="1621794"/>
                <a:chOff x="5520914" y="3499029"/>
                <a:chExt cx="737224" cy="1621794"/>
              </a:xfrm>
            </p:grpSpPr>
            <p:sp>
              <p:nvSpPr>
                <p:cNvPr id="176" name="Прямоугольник 175"/>
                <p:cNvSpPr/>
                <p:nvPr/>
              </p:nvSpPr>
              <p:spPr>
                <a:xfrm rot="5400000">
                  <a:off x="5639826" y="3389638"/>
                  <a:ext cx="253778" cy="4725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Прямоугольник 176"/>
                <p:cNvSpPr/>
                <p:nvPr/>
              </p:nvSpPr>
              <p:spPr>
                <a:xfrm rot="5400000">
                  <a:off x="5665174" y="3789056"/>
                  <a:ext cx="281940" cy="5514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 rot="5400000">
                  <a:off x="5709862" y="4197296"/>
                  <a:ext cx="281940" cy="64079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 rot="5400000">
                  <a:off x="5753317" y="4616001"/>
                  <a:ext cx="281940" cy="72770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Прямоугольник 179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2" name="TextBox 171"/>
              <p:cNvSpPr txBox="1"/>
              <p:nvPr/>
            </p:nvSpPr>
            <p:spPr>
              <a:xfrm>
                <a:off x="408729" y="313807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60.3</a:t>
                </a:r>
                <a:endParaRPr lang="ru-RU" sz="1200" b="1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39119" y="305386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62.2</a:t>
                </a:r>
                <a:endParaRPr lang="ru-RU" sz="1200" b="1" dirty="0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1283285" y="295857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63</a:t>
                </a:r>
                <a:endParaRPr lang="ru-RU" sz="1200" b="1" dirty="0"/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745400" y="287347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64.2</a:t>
                </a:r>
                <a:endParaRPr lang="ru-RU" sz="1200" b="1" dirty="0"/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81" name="Группа 180"/>
          <p:cNvGrpSpPr/>
          <p:nvPr/>
        </p:nvGrpSpPr>
        <p:grpSpPr>
          <a:xfrm>
            <a:off x="2364021" y="2499491"/>
            <a:ext cx="2366453" cy="2904341"/>
            <a:chOff x="-36580" y="2587449"/>
            <a:chExt cx="2366453" cy="1552478"/>
          </a:xfrm>
        </p:grpSpPr>
        <p:sp>
          <p:nvSpPr>
            <p:cNvPr id="182" name="TextBox 18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85" name="Группа 184"/>
            <p:cNvGrpSpPr/>
            <p:nvPr/>
          </p:nvGrpSpPr>
          <p:grpSpPr>
            <a:xfrm>
              <a:off x="374976" y="2587449"/>
              <a:ext cx="1954897" cy="1167346"/>
              <a:chOff x="374976" y="2587449"/>
              <a:chExt cx="1954897" cy="1167346"/>
            </a:xfrm>
          </p:grpSpPr>
          <p:grpSp>
            <p:nvGrpSpPr>
              <p:cNvPr id="187" name="Группа 186"/>
              <p:cNvGrpSpPr/>
              <p:nvPr/>
            </p:nvGrpSpPr>
            <p:grpSpPr>
              <a:xfrm rot="16200000">
                <a:off x="851796" y="2424920"/>
                <a:ext cx="1030347" cy="1629404"/>
                <a:chOff x="5530124" y="3499031"/>
                <a:chExt cx="1030347" cy="1629404"/>
              </a:xfrm>
            </p:grpSpPr>
            <p:sp>
              <p:nvSpPr>
                <p:cNvPr id="192" name="Прямоугольник 191"/>
                <p:cNvSpPr/>
                <p:nvPr/>
              </p:nvSpPr>
              <p:spPr>
                <a:xfrm rot="5400000">
                  <a:off x="5636385" y="3393080"/>
                  <a:ext cx="253778" cy="4656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" name="Прямоугольник 192"/>
                <p:cNvSpPr/>
                <p:nvPr/>
              </p:nvSpPr>
              <p:spPr>
                <a:xfrm rot="5400000">
                  <a:off x="5622304" y="3831925"/>
                  <a:ext cx="281940" cy="46567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Прямоугольник 193"/>
                <p:cNvSpPr/>
                <p:nvPr/>
              </p:nvSpPr>
              <p:spPr>
                <a:xfrm rot="5400000">
                  <a:off x="5744924" y="4162231"/>
                  <a:ext cx="281940" cy="7109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" name="Прямоугольник 194"/>
                <p:cNvSpPr/>
                <p:nvPr/>
              </p:nvSpPr>
              <p:spPr>
                <a:xfrm rot="5400000">
                  <a:off x="5904483" y="4472446"/>
                  <a:ext cx="281940" cy="103003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Прямоугольник 195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8" name="TextBox 187"/>
              <p:cNvSpPr txBox="1"/>
              <p:nvPr/>
            </p:nvSpPr>
            <p:spPr>
              <a:xfrm>
                <a:off x="374976" y="313504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225</a:t>
                </a:r>
                <a:endParaRPr lang="ru-RU" sz="1200" b="1" dirty="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819093" y="314042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225</a:t>
                </a:r>
                <a:endParaRPr lang="ru-RU" sz="1200" b="1" dirty="0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75273" y="289867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342</a:t>
                </a:r>
                <a:endParaRPr lang="ru-RU" sz="1200" b="1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737053" y="2587449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427</a:t>
                </a:r>
                <a:endParaRPr lang="ru-RU" sz="1200" b="1" dirty="0"/>
              </a:p>
            </p:txBody>
          </p:sp>
        </p:grpSp>
        <p:sp>
          <p:nvSpPr>
            <p:cNvPr id="186" name="TextBox 185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4834936" y="2608553"/>
            <a:ext cx="2371171" cy="2794084"/>
            <a:chOff x="-36580" y="2646386"/>
            <a:chExt cx="2371171" cy="1493541"/>
          </a:xfrm>
        </p:grpSpPr>
        <p:sp>
          <p:nvSpPr>
            <p:cNvPr id="198" name="TextBox 19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201" name="Группа 200"/>
            <p:cNvGrpSpPr/>
            <p:nvPr/>
          </p:nvGrpSpPr>
          <p:grpSpPr>
            <a:xfrm>
              <a:off x="392179" y="2646386"/>
              <a:ext cx="1942412" cy="1108102"/>
              <a:chOff x="392179" y="2646386"/>
              <a:chExt cx="1942412" cy="1108102"/>
            </a:xfrm>
          </p:grpSpPr>
          <p:grpSp>
            <p:nvGrpSpPr>
              <p:cNvPr id="203" name="Группа 202"/>
              <p:cNvGrpSpPr/>
              <p:nvPr/>
            </p:nvGrpSpPr>
            <p:grpSpPr>
              <a:xfrm rot="16200000">
                <a:off x="889574" y="2464905"/>
                <a:ext cx="952276" cy="1626889"/>
                <a:chOff x="5530433" y="3499030"/>
                <a:chExt cx="952276" cy="1626889"/>
              </a:xfrm>
            </p:grpSpPr>
            <p:sp>
              <p:nvSpPr>
                <p:cNvPr id="208" name="Прямоугольник 207"/>
                <p:cNvSpPr/>
                <p:nvPr/>
              </p:nvSpPr>
              <p:spPr>
                <a:xfrm rot="5400000">
                  <a:off x="5851108" y="3178358"/>
                  <a:ext cx="253778" cy="8951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Прямоугольник 208"/>
                <p:cNvSpPr/>
                <p:nvPr/>
              </p:nvSpPr>
              <p:spPr>
                <a:xfrm rot="5400000">
                  <a:off x="5844785" y="3609444"/>
                  <a:ext cx="281940" cy="91064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" name="Прямоугольник 209"/>
                <p:cNvSpPr/>
                <p:nvPr/>
              </p:nvSpPr>
              <p:spPr>
                <a:xfrm rot="5400000">
                  <a:off x="5865601" y="4041553"/>
                  <a:ext cx="281940" cy="9522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Прямоугольник 210"/>
                <p:cNvSpPr/>
                <p:nvPr/>
              </p:nvSpPr>
              <p:spPr>
                <a:xfrm rot="5400000">
                  <a:off x="5865602" y="4508811"/>
                  <a:ext cx="281940" cy="952275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Прямоугольник 211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>
                <a:off x="392179" y="2711292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99.1</a:t>
                </a:r>
                <a:endParaRPr lang="ru-RU" sz="1200" b="1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837133" y="269577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99.5</a:t>
                </a:r>
                <a:endParaRPr lang="ru-RU" sz="1200" b="1" dirty="0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1272511" y="264928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100</a:t>
                </a:r>
                <a:endParaRPr lang="ru-RU" sz="1200" b="1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741771" y="264638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100</a:t>
                </a:r>
                <a:endParaRPr lang="ru-RU" sz="1200" b="1" dirty="0"/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2" name="Овал 81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11871872" y="6561495"/>
            <a:ext cx="435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1" y="176132"/>
            <a:ext cx="2800351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166047" y="218114"/>
            <a:ext cx="25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Демографи</a:t>
            </a:r>
            <a:r>
              <a:rPr lang="ru-RU" sz="3200" b="1" dirty="0">
                <a:solidFill>
                  <a:schemeClr val="bg1"/>
                </a:solidFill>
              </a:rPr>
              <a:t>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8433" y="6333658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2643771" y="6383127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5160865" y="6380829"/>
            <a:ext cx="284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Достижение на 01.10.2019 г. : </a:t>
            </a:r>
          </a:p>
          <a:p>
            <a:r>
              <a:rPr lang="ru-RU" sz="1200" dirty="0" smtClean="0"/>
              <a:t>нет данных</a:t>
            </a:r>
            <a:endParaRPr lang="ru-RU" sz="1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617223" y="32381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</a:t>
            </a:r>
            <a:r>
              <a:rPr lang="ru-RU" b="1" dirty="0">
                <a:solidFill>
                  <a:srgbClr val="0070C0"/>
                </a:solidFill>
              </a:rPr>
              <a:t>БО </a:t>
            </a:r>
            <a:r>
              <a:rPr lang="ru-RU" b="1" dirty="0" smtClean="0">
                <a:solidFill>
                  <a:srgbClr val="0070C0"/>
                </a:solidFill>
              </a:rPr>
              <a:t>– </a:t>
            </a:r>
            <a:r>
              <a:rPr lang="ru-RU" dirty="0" smtClean="0"/>
              <a:t>158,3 млн </a:t>
            </a:r>
            <a:r>
              <a:rPr lang="ru-RU" dirty="0"/>
              <a:t>руб.</a:t>
            </a:r>
          </a:p>
          <a:p>
            <a:r>
              <a:rPr lang="ru-RU" b="1" dirty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100%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3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1359" y="304800"/>
            <a:ext cx="12088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Борьба с сердечно-сосудистыми заболеваниями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550" y="1034246"/>
            <a:ext cx="11001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Снижение смертности от болезней системы кровообращения (до 450 случаев на 100 тыс. населения)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061" y="148958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8377" y="1551135"/>
            <a:ext cx="43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729" y="4620366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8377" y="5079317"/>
            <a:ext cx="4595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Переоснащение региональных сосудистых центров  (5 шт.) и дооснащение первичных сосудистых отделений  (2 </a:t>
            </a:r>
            <a:r>
              <a:rPr lang="ru-RU" sz="1600" dirty="0" err="1"/>
              <a:t>шт</a:t>
            </a:r>
            <a:r>
              <a:rPr lang="ru-RU" sz="1600" dirty="0"/>
              <a:t>) (в </a:t>
            </a:r>
            <a:r>
              <a:rPr lang="ru-RU" sz="1600" dirty="0" err="1" smtClean="0"/>
              <a:t>т.ч</a:t>
            </a:r>
            <a:r>
              <a:rPr lang="ru-RU" sz="1600" dirty="0" smtClean="0"/>
              <a:t>. </a:t>
            </a:r>
            <a:r>
              <a:rPr lang="ru-RU" sz="1600" dirty="0" err="1" smtClean="0"/>
              <a:t>ангиографами</a:t>
            </a:r>
            <a:r>
              <a:rPr lang="ru-RU" sz="1600" dirty="0"/>
              <a:t>, томографом, аппаратами УЗИ и искусственной вентиляции легких)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774958064"/>
              </p:ext>
            </p:extLst>
          </p:nvPr>
        </p:nvGraphicFramePr>
        <p:xfrm>
          <a:off x="9973818" y="1900553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8" name="Прямая соединительная линия 157"/>
          <p:cNvCxnSpPr/>
          <p:nvPr/>
        </p:nvCxnSpPr>
        <p:spPr>
          <a:xfrm>
            <a:off x="3747782" y="2589960"/>
            <a:ext cx="0" cy="3920785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09030" y="4423108"/>
            <a:ext cx="7029986" cy="0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34299" y="2273787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4299" y="2303877"/>
            <a:ext cx="170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85,08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82414" y="2229131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665222" y="2405695"/>
            <a:ext cx="118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85,08 </a:t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2417131" y="2487345"/>
            <a:ext cx="1141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Смертность от инфаркта миокарда, на </a:t>
            </a:r>
            <a:r>
              <a:rPr lang="ru-RU" sz="1200" b="1" dirty="0"/>
              <a:t>100 тыс. </a:t>
            </a:r>
            <a:r>
              <a:rPr lang="ru-RU" sz="1200" dirty="0"/>
              <a:t>населения</a:t>
            </a:r>
          </a:p>
        </p:txBody>
      </p:sp>
      <p:grpSp>
        <p:nvGrpSpPr>
          <p:cNvPr id="98" name="Группа 97"/>
          <p:cNvGrpSpPr/>
          <p:nvPr/>
        </p:nvGrpSpPr>
        <p:grpSpPr>
          <a:xfrm>
            <a:off x="-110970" y="2017508"/>
            <a:ext cx="2449325" cy="2012034"/>
            <a:chOff x="-36580" y="2127893"/>
            <a:chExt cx="2449325" cy="2012034"/>
          </a:xfrm>
        </p:grpSpPr>
        <p:sp>
          <p:nvSpPr>
            <p:cNvPr id="99" name="TextBox 98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400281" y="2127893"/>
              <a:ext cx="2012464" cy="1673478"/>
              <a:chOff x="400281" y="2127893"/>
              <a:chExt cx="2012464" cy="1673478"/>
            </a:xfrm>
          </p:grpSpPr>
          <p:grpSp>
            <p:nvGrpSpPr>
              <p:cNvPr id="103" name="Группа 102"/>
              <p:cNvGrpSpPr/>
              <p:nvPr/>
            </p:nvGrpSpPr>
            <p:grpSpPr>
              <a:xfrm rot="16200000">
                <a:off x="693796" y="2263361"/>
                <a:ext cx="1396479" cy="1679541"/>
                <a:chOff x="5483547" y="3499030"/>
                <a:chExt cx="1396479" cy="1679541"/>
              </a:xfrm>
            </p:grpSpPr>
            <p:sp>
              <p:nvSpPr>
                <p:cNvPr id="107" name="Прямоугольник 106"/>
                <p:cNvSpPr/>
                <p:nvPr/>
              </p:nvSpPr>
              <p:spPr>
                <a:xfrm rot="5400000">
                  <a:off x="6078341" y="2951122"/>
                  <a:ext cx="253778" cy="134959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 rot="5400000">
                  <a:off x="5999875" y="3454355"/>
                  <a:ext cx="281940" cy="122082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 rot="5400000">
                  <a:off x="5820785" y="4086369"/>
                  <a:ext cx="281940" cy="86264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 rot="5400000">
                  <a:off x="4671418" y="4311160"/>
                  <a:ext cx="1679540" cy="552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Прямоугольник 187"/>
                <p:cNvSpPr/>
                <p:nvPr/>
              </p:nvSpPr>
              <p:spPr>
                <a:xfrm rot="5400000">
                  <a:off x="5736088" y="4690979"/>
                  <a:ext cx="281940" cy="69324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400281" y="212789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37.9</a:t>
                </a:r>
                <a:endParaRPr lang="ru-RU" sz="1200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7283" y="224904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35.2</a:t>
                </a:r>
                <a:endParaRPr lang="ru-RU" sz="1200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285930" y="260722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32.6</a:t>
                </a:r>
                <a:endParaRPr lang="ru-RU" sz="1200" b="1" dirty="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819925" y="277861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29,1</a:t>
                </a:r>
                <a:endParaRPr lang="ru-RU" sz="1200" b="1" dirty="0"/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>
              <a:off x="1795954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141229" y="4710270"/>
            <a:ext cx="169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Больничная летальность от инфаркта миокарда, % 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923143" y="1811961"/>
            <a:ext cx="1561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Отношение числа рентген-</a:t>
            </a:r>
            <a:r>
              <a:rPr lang="ru-RU" sz="1200" dirty="0" err="1"/>
              <a:t>эндоваскулярных</a:t>
            </a:r>
            <a:r>
              <a:rPr lang="ru-RU" sz="1200" dirty="0"/>
              <a:t> вмешательств в лечебных целях, к общему числу больных, перенесших острый коронарный синдром, % 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23143" y="4750496"/>
            <a:ext cx="146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Количество </a:t>
            </a:r>
            <a:r>
              <a:rPr lang="ru-RU" sz="1200" dirty="0" err="1" smtClean="0"/>
              <a:t>рентгенэндоваску-лярных</a:t>
            </a:r>
            <a:r>
              <a:rPr lang="ru-RU" sz="1200" dirty="0" smtClean="0"/>
              <a:t> </a:t>
            </a:r>
            <a:r>
              <a:rPr lang="ru-RU" sz="1200" dirty="0"/>
              <a:t>вмешательств в лечебных целях, </a:t>
            </a:r>
            <a:r>
              <a:rPr lang="ru-RU" sz="1200" dirty="0" smtClean="0"/>
              <a:t>тыс. ед</a:t>
            </a:r>
            <a:r>
              <a:rPr lang="ru-RU" sz="1200" dirty="0"/>
              <a:t>.</a:t>
            </a:r>
          </a:p>
        </p:txBody>
      </p:sp>
      <p:grpSp>
        <p:nvGrpSpPr>
          <p:cNvPr id="207" name="Группа 206"/>
          <p:cNvGrpSpPr/>
          <p:nvPr/>
        </p:nvGrpSpPr>
        <p:grpSpPr>
          <a:xfrm>
            <a:off x="3484389" y="4442309"/>
            <a:ext cx="2449325" cy="1974698"/>
            <a:chOff x="-36580" y="2165229"/>
            <a:chExt cx="2449325" cy="1974698"/>
          </a:xfrm>
        </p:grpSpPr>
        <p:sp>
          <p:nvSpPr>
            <p:cNvPr id="208" name="TextBox 20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211" name="Группа 210"/>
            <p:cNvGrpSpPr/>
            <p:nvPr/>
          </p:nvGrpSpPr>
          <p:grpSpPr>
            <a:xfrm>
              <a:off x="374702" y="2165229"/>
              <a:ext cx="2038043" cy="1636143"/>
              <a:chOff x="374702" y="2165229"/>
              <a:chExt cx="2038043" cy="1636143"/>
            </a:xfrm>
          </p:grpSpPr>
          <p:grpSp>
            <p:nvGrpSpPr>
              <p:cNvPr id="213" name="Группа 212"/>
              <p:cNvGrpSpPr/>
              <p:nvPr/>
            </p:nvGrpSpPr>
            <p:grpSpPr>
              <a:xfrm rot="16200000">
                <a:off x="716377" y="2285942"/>
                <a:ext cx="1351319" cy="1679541"/>
                <a:chOff x="5483547" y="3499030"/>
                <a:chExt cx="1351319" cy="1679541"/>
              </a:xfrm>
            </p:grpSpPr>
            <p:sp>
              <p:nvSpPr>
                <p:cNvPr id="218" name="Прямоугольник 217"/>
                <p:cNvSpPr/>
                <p:nvPr/>
              </p:nvSpPr>
              <p:spPr>
                <a:xfrm rot="5400000">
                  <a:off x="5578824" y="3450640"/>
                  <a:ext cx="253778" cy="35055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" name="Прямоугольник 218"/>
                <p:cNvSpPr/>
                <p:nvPr/>
              </p:nvSpPr>
              <p:spPr>
                <a:xfrm rot="5400000">
                  <a:off x="5791379" y="3662852"/>
                  <a:ext cx="281940" cy="80382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" name="Прямоугольник 219"/>
                <p:cNvSpPr/>
                <p:nvPr/>
              </p:nvSpPr>
              <p:spPr>
                <a:xfrm rot="5400000">
                  <a:off x="5875795" y="4031359"/>
                  <a:ext cx="281940" cy="972663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Прямоугольник 220"/>
                <p:cNvSpPr/>
                <p:nvPr/>
              </p:nvSpPr>
              <p:spPr>
                <a:xfrm rot="5400000">
                  <a:off x="4671418" y="4311160"/>
                  <a:ext cx="1679540" cy="552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" name="Прямоугольник 221"/>
                <p:cNvSpPr/>
                <p:nvPr/>
              </p:nvSpPr>
              <p:spPr>
                <a:xfrm rot="5400000">
                  <a:off x="6041681" y="4385386"/>
                  <a:ext cx="281940" cy="130443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4" name="TextBox 213"/>
              <p:cNvSpPr txBox="1"/>
              <p:nvPr/>
            </p:nvSpPr>
            <p:spPr>
              <a:xfrm>
                <a:off x="374702" y="312692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722</a:t>
                </a:r>
                <a:endParaRPr lang="ru-RU" sz="1200" b="1" dirty="0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825869" y="268535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1855</a:t>
                </a:r>
                <a:endParaRPr lang="ru-RU" sz="1200" b="1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285930" y="250482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2206</a:t>
                </a:r>
                <a:endParaRPr lang="ru-RU" sz="1200" b="1" dirty="0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1819925" y="2165229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3008</a:t>
                </a:r>
                <a:endParaRPr lang="ru-RU" sz="1200" b="1" dirty="0"/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1795954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271" name="Группа 270"/>
          <p:cNvGrpSpPr/>
          <p:nvPr/>
        </p:nvGrpSpPr>
        <p:grpSpPr>
          <a:xfrm>
            <a:off x="-88525" y="4604798"/>
            <a:ext cx="2425354" cy="1765344"/>
            <a:chOff x="-36580" y="2685712"/>
            <a:chExt cx="2425354" cy="1454215"/>
          </a:xfrm>
        </p:grpSpPr>
        <p:sp>
          <p:nvSpPr>
            <p:cNvPr id="272" name="TextBox 27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275" name="Группа 274"/>
            <p:cNvGrpSpPr/>
            <p:nvPr/>
          </p:nvGrpSpPr>
          <p:grpSpPr>
            <a:xfrm>
              <a:off x="391796" y="2685712"/>
              <a:ext cx="1995452" cy="1115660"/>
              <a:chOff x="391796" y="2685712"/>
              <a:chExt cx="1995452" cy="1115660"/>
            </a:xfrm>
          </p:grpSpPr>
          <p:grpSp>
            <p:nvGrpSpPr>
              <p:cNvPr id="277" name="Группа 276"/>
              <p:cNvGrpSpPr/>
              <p:nvPr/>
            </p:nvGrpSpPr>
            <p:grpSpPr>
              <a:xfrm rot="16200000">
                <a:off x="972709" y="2542273"/>
                <a:ext cx="838657" cy="1679542"/>
                <a:chOff x="5483547" y="3499030"/>
                <a:chExt cx="838657" cy="1679542"/>
              </a:xfrm>
            </p:grpSpPr>
            <p:sp>
              <p:nvSpPr>
                <p:cNvPr id="282" name="Прямоугольник 281"/>
                <p:cNvSpPr/>
                <p:nvPr/>
              </p:nvSpPr>
              <p:spPr>
                <a:xfrm rot="5400000">
                  <a:off x="5799430" y="3230034"/>
                  <a:ext cx="253778" cy="7917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3" name="Прямоугольник 282"/>
                <p:cNvSpPr/>
                <p:nvPr/>
              </p:nvSpPr>
              <p:spPr>
                <a:xfrm rot="5400000">
                  <a:off x="5746428" y="3707803"/>
                  <a:ext cx="281940" cy="71392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4" name="Прямоугольник 283"/>
                <p:cNvSpPr/>
                <p:nvPr/>
              </p:nvSpPr>
              <p:spPr>
                <a:xfrm rot="5400000">
                  <a:off x="5680229" y="4226926"/>
                  <a:ext cx="281940" cy="58152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5" name="Прямоугольник 284"/>
                <p:cNvSpPr/>
                <p:nvPr/>
              </p:nvSpPr>
              <p:spPr>
                <a:xfrm rot="5400000">
                  <a:off x="4671418" y="4311160"/>
                  <a:ext cx="1679540" cy="552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6" name="Прямоугольник 285"/>
                <p:cNvSpPr/>
                <p:nvPr/>
              </p:nvSpPr>
              <p:spPr>
                <a:xfrm rot="5400000">
                  <a:off x="5579072" y="4847996"/>
                  <a:ext cx="281940" cy="37921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78" name="TextBox 277"/>
              <p:cNvSpPr txBox="1"/>
              <p:nvPr/>
            </p:nvSpPr>
            <p:spPr>
              <a:xfrm>
                <a:off x="391796" y="2685712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12,7</a:t>
                </a:r>
                <a:endParaRPr lang="ru-RU" sz="1200" b="1" dirty="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816532" y="2751131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11,7</a:t>
                </a:r>
                <a:endParaRPr lang="ru-RU" sz="1200" b="1" dirty="0"/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285930" y="2893203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10,2</a:t>
                </a:r>
                <a:endParaRPr lang="ru-RU" sz="1200" b="1" dirty="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1794428" y="3097595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8</a:t>
                </a:r>
                <a:endParaRPr lang="ru-RU" sz="1200" b="1" dirty="0"/>
              </a:p>
            </p:txBody>
          </p:sp>
        </p:grpSp>
        <p:sp>
          <p:nvSpPr>
            <p:cNvPr id="276" name="TextBox 275"/>
            <p:cNvSpPr txBox="1"/>
            <p:nvPr/>
          </p:nvSpPr>
          <p:spPr>
            <a:xfrm>
              <a:off x="1795954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3597288" y="1640001"/>
            <a:ext cx="2425354" cy="2358763"/>
            <a:chOff x="-36580" y="1781164"/>
            <a:chExt cx="2425354" cy="2358763"/>
          </a:xfrm>
        </p:grpSpPr>
        <p:sp>
          <p:nvSpPr>
            <p:cNvPr id="288" name="TextBox 287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291" name="Группа 290"/>
            <p:cNvGrpSpPr/>
            <p:nvPr/>
          </p:nvGrpSpPr>
          <p:grpSpPr>
            <a:xfrm>
              <a:off x="381354" y="1781164"/>
              <a:ext cx="2005893" cy="2020208"/>
              <a:chOff x="381354" y="1781164"/>
              <a:chExt cx="2005893" cy="2020208"/>
            </a:xfrm>
          </p:grpSpPr>
          <p:grpSp>
            <p:nvGrpSpPr>
              <p:cNvPr id="293" name="Группа 292"/>
              <p:cNvGrpSpPr/>
              <p:nvPr/>
            </p:nvGrpSpPr>
            <p:grpSpPr>
              <a:xfrm rot="16200000">
                <a:off x="523784" y="2093349"/>
                <a:ext cx="1736506" cy="1679540"/>
                <a:chOff x="5483547" y="3499031"/>
                <a:chExt cx="1736506" cy="1679540"/>
              </a:xfrm>
            </p:grpSpPr>
            <p:sp>
              <p:nvSpPr>
                <p:cNvPr id="298" name="Прямоугольник 297"/>
                <p:cNvSpPr/>
                <p:nvPr/>
              </p:nvSpPr>
              <p:spPr>
                <a:xfrm rot="5400000">
                  <a:off x="5647407" y="3382057"/>
                  <a:ext cx="253778" cy="4877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Прямоугольник 298"/>
                <p:cNvSpPr/>
                <p:nvPr/>
              </p:nvSpPr>
              <p:spPr>
                <a:xfrm rot="5400000">
                  <a:off x="5999875" y="3454355"/>
                  <a:ext cx="281940" cy="122082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0" name="Прямоугольник 299"/>
                <p:cNvSpPr/>
                <p:nvPr/>
              </p:nvSpPr>
              <p:spPr>
                <a:xfrm rot="5400000">
                  <a:off x="6085133" y="3822021"/>
                  <a:ext cx="281940" cy="13913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1" name="Прямоугольник 300"/>
                <p:cNvSpPr/>
                <p:nvPr/>
              </p:nvSpPr>
              <p:spPr>
                <a:xfrm rot="5400000">
                  <a:off x="4671418" y="4311160"/>
                  <a:ext cx="1679540" cy="5528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2" name="Прямоугольник 301"/>
                <p:cNvSpPr/>
                <p:nvPr/>
              </p:nvSpPr>
              <p:spPr>
                <a:xfrm rot="5400000">
                  <a:off x="6234274" y="4192792"/>
                  <a:ext cx="281940" cy="16896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4" name="TextBox 293"/>
              <p:cNvSpPr txBox="1"/>
              <p:nvPr/>
            </p:nvSpPr>
            <p:spPr>
              <a:xfrm>
                <a:off x="381354" y="298952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14.4</a:t>
                </a:r>
                <a:endParaRPr lang="ru-RU" sz="1200" b="1" dirty="0"/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817283" y="224904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37</a:t>
                </a:r>
                <a:endParaRPr lang="ru-RU" sz="1200" b="1" dirty="0"/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1261894" y="2095698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44</a:t>
                </a:r>
                <a:endParaRPr lang="ru-RU" sz="1200" b="1" dirty="0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1794427" y="1781164"/>
                <a:ext cx="5928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60</a:t>
                </a:r>
                <a:endParaRPr lang="ru-RU" sz="1200" b="1" dirty="0"/>
              </a:p>
            </p:txBody>
          </p:sp>
        </p:grpSp>
        <p:sp>
          <p:nvSpPr>
            <p:cNvPr id="292" name="TextBox 291"/>
            <p:cNvSpPr txBox="1"/>
            <p:nvPr/>
          </p:nvSpPr>
          <p:spPr>
            <a:xfrm>
              <a:off x="1795954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111" name="Овал 110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11864847" y="6560225"/>
            <a:ext cx="370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484347" y="3366236"/>
            <a:ext cx="434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- </a:t>
            </a:r>
            <a:r>
              <a:rPr lang="ru-RU" dirty="0" smtClean="0"/>
              <a:t>66,17 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0%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83524" y="4062630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31,56</a:t>
            </a:r>
            <a:endParaRPr lang="ru-RU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52926" y="6297462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10,6</a:t>
            </a:r>
            <a:endParaRPr lang="ru-RU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015222" y="4076530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37,4</a:t>
            </a:r>
            <a:endParaRPr lang="ru-RU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015222" y="6451156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 </a:t>
            </a:r>
            <a:r>
              <a:rPr lang="ru-RU" sz="1400" dirty="0" smtClean="0"/>
              <a:t>2413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20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7781" y="304800"/>
            <a:ext cx="12088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Борьба с онкологическими заболеваниями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51" y="1034246"/>
            <a:ext cx="11878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</a:t>
            </a:r>
            <a:r>
              <a:rPr lang="ru-RU" sz="2000" b="1" dirty="0">
                <a:solidFill>
                  <a:srgbClr val="0070C0"/>
                </a:solidFill>
              </a:rPr>
              <a:t>: </a:t>
            </a:r>
            <a:r>
              <a:rPr lang="ru-RU" sz="1400" dirty="0"/>
              <a:t>Снижение смертности от новообразований, в том числе от злокачественных (до </a:t>
            </a:r>
            <a:r>
              <a:rPr lang="ru-RU" sz="1400" dirty="0" smtClean="0"/>
              <a:t>223 случаев </a:t>
            </a:r>
            <a:r>
              <a:rPr lang="ru-RU" sz="1400" dirty="0"/>
              <a:t>на 100 тыс. населения к 2024 году)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51" y="1570386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4382" y="1483297"/>
            <a:ext cx="451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2019г.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4601" y="4777669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Результат: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4015" y="5259693"/>
            <a:ext cx="427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Переоснащение </a:t>
            </a:r>
            <a:r>
              <a:rPr lang="ru-RU" sz="1600" dirty="0" smtClean="0"/>
              <a:t>ГБУЗ «Ленинградский областной </a:t>
            </a:r>
            <a:r>
              <a:rPr lang="ru-RU" sz="1600" dirty="0"/>
              <a:t>онкологический диспансер»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578428824"/>
              </p:ext>
            </p:extLst>
          </p:nvPr>
        </p:nvGraphicFramePr>
        <p:xfrm>
          <a:off x="9962878" y="1899412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472057" y="1981544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13690" y="2364735"/>
            <a:ext cx="159851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30270" y="2394825"/>
            <a:ext cx="170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153,97 млн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377754" y="2295660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454207" y="2408506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153,97</a:t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13036" y="4377189"/>
            <a:ext cx="188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Доля злокачественных новообразований, выявленных на ранних стадиях (I-II стадии), %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813204" y="4454071"/>
            <a:ext cx="210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Одногодичная </a:t>
            </a:r>
            <a:r>
              <a:rPr lang="ru-RU" sz="1200" dirty="0"/>
              <a:t>летальность больных со злокачественными новообразованиями (умерли в течение первого года с момента установления диагноза из числа больных, впервые взятых на учет в предыдущем году), %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270389" y="4469893"/>
            <a:ext cx="209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Удельный вес  </a:t>
            </a:r>
            <a:r>
              <a:rPr lang="ru-RU" sz="1200" dirty="0" smtClean="0"/>
              <a:t>больных </a:t>
            </a:r>
            <a:r>
              <a:rPr lang="ru-RU" sz="1200" dirty="0"/>
              <a:t>со злокачественными новообразованиями,  со стоящих на учете 5 лет и более, % </a:t>
            </a:r>
          </a:p>
        </p:txBody>
      </p:sp>
      <p:grpSp>
        <p:nvGrpSpPr>
          <p:cNvPr id="105" name="Группа 104"/>
          <p:cNvGrpSpPr/>
          <p:nvPr/>
        </p:nvGrpSpPr>
        <p:grpSpPr>
          <a:xfrm>
            <a:off x="-87833" y="2295660"/>
            <a:ext cx="2374800" cy="2247445"/>
            <a:chOff x="-36580" y="2938583"/>
            <a:chExt cx="2374800" cy="1201344"/>
          </a:xfrm>
        </p:grpSpPr>
        <p:sp>
          <p:nvSpPr>
            <p:cNvPr id="106" name="TextBox 105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408729" y="2938583"/>
              <a:ext cx="1929491" cy="825423"/>
              <a:chOff x="408729" y="2938583"/>
              <a:chExt cx="1929491" cy="825423"/>
            </a:xfrm>
          </p:grpSpPr>
          <p:grpSp>
            <p:nvGrpSpPr>
              <p:cNvPr id="111" name="Группа 110"/>
              <p:cNvGrpSpPr/>
              <p:nvPr/>
            </p:nvGrpSpPr>
            <p:grpSpPr>
              <a:xfrm rot="16200000">
                <a:off x="1026004" y="2615950"/>
                <a:ext cx="674319" cy="1621794"/>
                <a:chOff x="5520914" y="3499029"/>
                <a:chExt cx="674319" cy="1621794"/>
              </a:xfrm>
            </p:grpSpPr>
            <p:sp>
              <p:nvSpPr>
                <p:cNvPr id="116" name="Прямоугольник 115"/>
                <p:cNvSpPr/>
                <p:nvPr/>
              </p:nvSpPr>
              <p:spPr>
                <a:xfrm rot="5400000">
                  <a:off x="5639826" y="3389638"/>
                  <a:ext cx="253778" cy="472563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 rot="5400000">
                  <a:off x="5665174" y="3789056"/>
                  <a:ext cx="281940" cy="55141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Прямоугольник 117"/>
                <p:cNvSpPr/>
                <p:nvPr/>
              </p:nvSpPr>
              <p:spPr>
                <a:xfrm rot="5400000">
                  <a:off x="5709862" y="4197296"/>
                  <a:ext cx="281940" cy="64079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 rot="5400000">
                  <a:off x="5721865" y="4647454"/>
                  <a:ext cx="281940" cy="664797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 rot="5400000">
                  <a:off x="4722236" y="4297707"/>
                  <a:ext cx="1621794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408729" y="313807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55.0</a:t>
                </a:r>
                <a:endParaRPr lang="ru-RU" sz="1200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39119" y="3053866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57.6</a:t>
                </a:r>
                <a:endParaRPr lang="ru-RU" sz="1200" b="1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1283285" y="2958570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58.0</a:t>
                </a:r>
                <a:endParaRPr lang="ru-RU" sz="1200" b="1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1745400" y="293858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58.5</a:t>
                </a:r>
                <a:endParaRPr lang="ru-RU" sz="1200" b="1" dirty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736675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2388532" y="2395790"/>
            <a:ext cx="2380555" cy="2154816"/>
            <a:chOff x="-36580" y="2988098"/>
            <a:chExt cx="2380555" cy="1151829"/>
          </a:xfrm>
        </p:grpSpPr>
        <p:sp>
          <p:nvSpPr>
            <p:cNvPr id="122" name="TextBox 121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374976" y="2988098"/>
              <a:ext cx="1968999" cy="766698"/>
              <a:chOff x="374976" y="2988098"/>
              <a:chExt cx="1968999" cy="766698"/>
            </a:xfrm>
          </p:grpSpPr>
          <p:grpSp>
            <p:nvGrpSpPr>
              <p:cNvPr id="127" name="Группа 126"/>
              <p:cNvGrpSpPr/>
              <p:nvPr/>
            </p:nvGrpSpPr>
            <p:grpSpPr>
              <a:xfrm rot="16200000">
                <a:off x="1057094" y="2630218"/>
                <a:ext cx="619752" cy="1629404"/>
                <a:chOff x="5530124" y="3499031"/>
                <a:chExt cx="619752" cy="1629404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 rot="5400000">
                  <a:off x="5636385" y="3393080"/>
                  <a:ext cx="253778" cy="4656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Прямоугольник 133"/>
                <p:cNvSpPr/>
                <p:nvPr/>
              </p:nvSpPr>
              <p:spPr>
                <a:xfrm rot="5400000">
                  <a:off x="5699186" y="3755044"/>
                  <a:ext cx="281940" cy="61944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" name="Прямоугольник 134"/>
                <p:cNvSpPr/>
                <p:nvPr/>
              </p:nvSpPr>
              <p:spPr>
                <a:xfrm rot="5400000">
                  <a:off x="5675376" y="4231780"/>
                  <a:ext cx="281940" cy="57182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Прямоугольник 135"/>
                <p:cNvSpPr/>
                <p:nvPr/>
              </p:nvSpPr>
              <p:spPr>
                <a:xfrm rot="5400000">
                  <a:off x="5646585" y="4730345"/>
                  <a:ext cx="281940" cy="514240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>
                <a:xfrm rot="5400000">
                  <a:off x="4727642" y="4301513"/>
                  <a:ext cx="1629404" cy="2443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TextBox 127"/>
              <p:cNvSpPr txBox="1"/>
              <p:nvPr/>
            </p:nvSpPr>
            <p:spPr>
              <a:xfrm>
                <a:off x="374976" y="313504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16.3</a:t>
                </a:r>
                <a:endParaRPr lang="ru-RU" sz="1200" b="1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19093" y="298809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18.8</a:t>
                </a:r>
                <a:endParaRPr lang="ru-RU" sz="1200" b="1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288611" y="303903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18.2</a:t>
                </a:r>
                <a:endParaRPr lang="ru-RU" sz="1200" b="1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751155" y="30899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17.3</a:t>
                </a:r>
                <a:endParaRPr lang="ru-RU" sz="1200" b="1" dirty="0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1736638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4789972" y="2307156"/>
            <a:ext cx="2378791" cy="2225781"/>
            <a:chOff x="-36580" y="2950165"/>
            <a:chExt cx="2378791" cy="1189762"/>
          </a:xfrm>
        </p:grpSpPr>
        <p:sp>
          <p:nvSpPr>
            <p:cNvPr id="143" name="TextBox 142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06040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74513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2021</a:t>
              </a:r>
              <a:endParaRPr lang="ru-RU" sz="1200" b="1" dirty="0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392179" y="2950165"/>
              <a:ext cx="1950032" cy="804323"/>
              <a:chOff x="392179" y="2950165"/>
              <a:chExt cx="1950032" cy="804323"/>
            </a:xfrm>
          </p:grpSpPr>
          <p:grpSp>
            <p:nvGrpSpPr>
              <p:cNvPr id="150" name="Группа 149"/>
              <p:cNvGrpSpPr/>
              <p:nvPr/>
            </p:nvGrpSpPr>
            <p:grpSpPr>
              <a:xfrm rot="16200000">
                <a:off x="1037383" y="2612713"/>
                <a:ext cx="656660" cy="1626890"/>
                <a:chOff x="5530433" y="3499030"/>
                <a:chExt cx="656660" cy="1626890"/>
              </a:xfrm>
            </p:grpSpPr>
            <p:sp>
              <p:nvSpPr>
                <p:cNvPr id="155" name="Прямоугольник 154"/>
                <p:cNvSpPr/>
                <p:nvPr/>
              </p:nvSpPr>
              <p:spPr>
                <a:xfrm rot="5400000">
                  <a:off x="5625531" y="3403936"/>
                  <a:ext cx="253778" cy="44397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Прямоугольник 156"/>
                <p:cNvSpPr/>
                <p:nvPr/>
              </p:nvSpPr>
              <p:spPr>
                <a:xfrm rot="5400000">
                  <a:off x="5644941" y="3809289"/>
                  <a:ext cx="281940" cy="510952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Прямоугольник 157"/>
                <p:cNvSpPr/>
                <p:nvPr/>
              </p:nvSpPr>
              <p:spPr>
                <a:xfrm rot="5400000">
                  <a:off x="5684630" y="4222524"/>
                  <a:ext cx="281940" cy="590334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Прямоугольник 158"/>
                <p:cNvSpPr/>
                <p:nvPr/>
              </p:nvSpPr>
              <p:spPr>
                <a:xfrm rot="5400000">
                  <a:off x="5717794" y="4656620"/>
                  <a:ext cx="281940" cy="65665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7" name="Прямоугольник 166"/>
                <p:cNvSpPr/>
                <p:nvPr/>
              </p:nvSpPr>
              <p:spPr>
                <a:xfrm rot="5400000">
                  <a:off x="4729211" y="4300255"/>
                  <a:ext cx="1626887" cy="24438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1" name="TextBox 150"/>
              <p:cNvSpPr txBox="1"/>
              <p:nvPr/>
            </p:nvSpPr>
            <p:spPr>
              <a:xfrm>
                <a:off x="392179" y="315538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51.4</a:t>
                </a:r>
                <a:endParaRPr lang="ru-RU" sz="12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99033" y="3097827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53.9</a:t>
                </a:r>
                <a:endParaRPr lang="ru-RU" sz="1200" b="1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287751" y="301245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56.3</a:t>
                </a:r>
                <a:endParaRPr lang="ru-RU" sz="1200" b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749391" y="2950165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60.0</a:t>
                </a:r>
                <a:endParaRPr lang="ru-RU" sz="1200" b="1" dirty="0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1741771" y="3832150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85" name="Овал 84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01469" y="3392232"/>
            <a:ext cx="4348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smtClean="0">
                <a:solidFill>
                  <a:srgbClr val="0070C0"/>
                </a:solidFill>
              </a:rPr>
              <a:t>29</a:t>
            </a:r>
            <a:r>
              <a:rPr lang="ru-RU" b="1" dirty="0" smtClean="0">
                <a:solidFill>
                  <a:srgbClr val="0070C0"/>
                </a:solidFill>
              </a:rPr>
              <a:t>.10.2019г</a:t>
            </a:r>
            <a:r>
              <a:rPr lang="ru-RU" b="1" dirty="0">
                <a:solidFill>
                  <a:srgbClr val="0070C0"/>
                </a:solidFill>
              </a:rPr>
              <a:t>.: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Принято БО - </a:t>
            </a:r>
            <a:r>
              <a:rPr lang="ru-RU" dirty="0" smtClean="0"/>
              <a:t>126,47 млн. руб.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Кассовое исполнение – </a:t>
            </a:r>
            <a:r>
              <a:rPr lang="ru-RU" dirty="0" smtClean="0"/>
              <a:t>0%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32282" y="5290471"/>
            <a:ext cx="228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57,7</a:t>
            </a:r>
            <a:endParaRPr lang="ru-RU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2414476" y="6338634"/>
            <a:ext cx="284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sz="1400" dirty="0" smtClean="0"/>
              <a:t>11,21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5378822" y="5483818"/>
            <a:ext cx="198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Достижение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на 01.10.2019г.: </a:t>
            </a:r>
            <a:r>
              <a:rPr lang="ru-RU" sz="1400" dirty="0" smtClean="0"/>
              <a:t>53,9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68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025" y="254478"/>
            <a:ext cx="1040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3200" b="1" dirty="0">
                <a:solidFill>
                  <a:srgbClr val="0070C0"/>
                </a:solidFill>
              </a:rPr>
              <a:t>экспорта медицинских услуг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38" y="958037"/>
            <a:ext cx="637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Цель: </a:t>
            </a:r>
            <a:r>
              <a:rPr lang="ru-RU" sz="1400" dirty="0" smtClean="0"/>
              <a:t>Увеличение количества пролеченных иностранных граждан тыс. </a:t>
            </a:r>
            <a:r>
              <a:rPr lang="ru-RU" sz="1400" smtClean="0"/>
              <a:t>чел.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40094" y="1592550"/>
            <a:ext cx="311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Целевые показатели: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367" y="1398639"/>
            <a:ext cx="472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Финансовая </a:t>
            </a:r>
            <a:r>
              <a:rPr lang="ru-RU" sz="2000" b="1" dirty="0" smtClean="0">
                <a:solidFill>
                  <a:srgbClr val="0070C0"/>
                </a:solidFill>
              </a:rPr>
              <a:t>обеспеченность 2019 г.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367" y="3866963"/>
            <a:ext cx="311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Результат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2431" y="4376140"/>
            <a:ext cx="4554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Разработана </a:t>
            </a:r>
            <a:r>
              <a:rPr lang="ru-RU" sz="1600" dirty="0"/>
              <a:t>и внедрена программа коммуникационных мероприятий по повышению уровня информированности иностранных граждан о медицинских услугах, оказываемых на территории РФ. </a:t>
            </a:r>
            <a:endParaRPr lang="ru-RU" sz="1600" dirty="0" smtClean="0"/>
          </a:p>
          <a:p>
            <a:r>
              <a:rPr lang="ru-RU" sz="1600" dirty="0" smtClean="0"/>
              <a:t>Разработан </a:t>
            </a:r>
            <a:r>
              <a:rPr lang="ru-RU" sz="1600" dirty="0"/>
              <a:t>комплекс мер по увеличению объемов экспорта медицинских услуг.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538242760"/>
              </p:ext>
            </p:extLst>
          </p:nvPr>
        </p:nvGraphicFramePr>
        <p:xfrm>
          <a:off x="9898994" y="1765236"/>
          <a:ext cx="2469914" cy="164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0" name="Прямая соединительная линия 159"/>
          <p:cNvCxnSpPr/>
          <p:nvPr/>
        </p:nvCxnSpPr>
        <p:spPr>
          <a:xfrm>
            <a:off x="7082853" y="2002473"/>
            <a:ext cx="0" cy="4529201"/>
          </a:xfrm>
          <a:prstGeom prst="line">
            <a:avLst/>
          </a:prstGeom>
          <a:ln w="19050">
            <a:solidFill>
              <a:srgbClr val="5FA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701808" y="2046045"/>
            <a:ext cx="1538307" cy="3987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7734300" y="2593579"/>
            <a:ext cx="1538306" cy="398734"/>
          </a:xfrm>
          <a:prstGeom prst="rect">
            <a:avLst/>
          </a:prstGeom>
          <a:solidFill>
            <a:srgbClr val="5F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7714625" y="2095753"/>
            <a:ext cx="154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734299" y="2623669"/>
            <a:ext cx="168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0 млн. руб.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9298191" y="2045285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Федеральный бюджет</a:t>
            </a:r>
            <a:endParaRPr lang="ru-RU" sz="1200" dirty="0"/>
          </a:p>
        </p:txBody>
      </p:sp>
      <p:sp>
        <p:nvSpPr>
          <p:cNvPr id="165" name="TextBox 164"/>
          <p:cNvSpPr txBox="1"/>
          <p:nvPr/>
        </p:nvSpPr>
        <p:spPr>
          <a:xfrm>
            <a:off x="9410662" y="2588541"/>
            <a:ext cx="138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Областной бюджет</a:t>
            </a:r>
            <a:endParaRPr lang="ru-RU" sz="12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0351234" y="2140300"/>
            <a:ext cx="156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0</a:t>
            </a:r>
            <a:br>
              <a:rPr lang="ru-RU" sz="1600" b="1" dirty="0" smtClean="0"/>
            </a:br>
            <a:r>
              <a:rPr lang="ru-RU" sz="1600" b="1" dirty="0" smtClean="0"/>
              <a:t>млн. руб. </a:t>
            </a:r>
            <a:endParaRPr lang="ru-RU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73792" y="3175811"/>
            <a:ext cx="210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Количество пролеченных иностранных граждан, </a:t>
            </a:r>
            <a:r>
              <a:rPr lang="ru-RU" dirty="0" err="1"/>
              <a:t>тыс.чел</a:t>
            </a:r>
            <a:r>
              <a:rPr lang="ru-RU" dirty="0"/>
              <a:t>.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320800" y="2259951"/>
            <a:ext cx="2744091" cy="3903782"/>
            <a:chOff x="-36580" y="2859968"/>
            <a:chExt cx="2380555" cy="1279959"/>
          </a:xfrm>
        </p:grpSpPr>
        <p:sp>
          <p:nvSpPr>
            <p:cNvPr id="37" name="TextBox 36"/>
            <p:cNvSpPr txBox="1"/>
            <p:nvPr/>
          </p:nvSpPr>
          <p:spPr>
            <a:xfrm>
              <a:off x="-36580" y="3801373"/>
              <a:ext cx="1431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/>
                <a:t>Базовое </a:t>
              </a:r>
              <a:br>
                <a:rPr lang="ru-RU" sz="800" dirty="0" smtClean="0"/>
              </a:br>
              <a:r>
                <a:rPr lang="ru-RU" sz="800" dirty="0" smtClean="0"/>
                <a:t>значение</a:t>
              </a:r>
              <a:endParaRPr lang="ru-RU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6040" y="3805347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2019</a:t>
              </a:r>
              <a:endParaRPr lang="ru-RU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4513" y="3805347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</a:t>
              </a:r>
              <a:r>
                <a:rPr lang="en-US" sz="1200" b="1" dirty="0" smtClean="0"/>
                <a:t>1</a:t>
              </a:r>
              <a:endParaRPr lang="ru-RU" sz="1200" b="1" dirty="0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74976" y="2859968"/>
              <a:ext cx="1968999" cy="894829"/>
              <a:chOff x="374976" y="2859968"/>
              <a:chExt cx="1968999" cy="894829"/>
            </a:xfrm>
          </p:grpSpPr>
          <p:grpSp>
            <p:nvGrpSpPr>
              <p:cNvPr id="42" name="Группа 41"/>
              <p:cNvGrpSpPr/>
              <p:nvPr/>
            </p:nvGrpSpPr>
            <p:grpSpPr>
              <a:xfrm rot="16200000">
                <a:off x="993590" y="2566713"/>
                <a:ext cx="746762" cy="1629405"/>
                <a:chOff x="5530124" y="3499031"/>
                <a:chExt cx="746762" cy="1629405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 rot="5400000">
                  <a:off x="5636385" y="3393080"/>
                  <a:ext cx="253778" cy="46567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 rot="5400000">
                  <a:off x="5699186" y="3755044"/>
                  <a:ext cx="281940" cy="61944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 rot="5400000">
                  <a:off x="5742253" y="4164903"/>
                  <a:ext cx="281940" cy="705576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 rot="5400000">
                  <a:off x="5762691" y="4614240"/>
                  <a:ext cx="281940" cy="746451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 rot="5400000">
                  <a:off x="4721232" y="4307923"/>
                  <a:ext cx="1629404" cy="11619"/>
                </a:xfrm>
                <a:prstGeom prst="rect">
                  <a:avLst/>
                </a:prstGeom>
                <a:solidFill>
                  <a:srgbClr val="5FAF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374976" y="3135043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1.5</a:t>
                </a:r>
                <a:endParaRPr lang="ru-RU" sz="1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19093" y="298809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1.8</a:t>
                </a:r>
                <a:endParaRPr lang="ru-RU" sz="12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70303" y="2895324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2.0</a:t>
                </a:r>
                <a:endParaRPr lang="ru-RU" sz="12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51155" y="2859968"/>
                <a:ext cx="592820" cy="1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2.2</a:t>
                </a:r>
                <a:endParaRPr lang="ru-RU" sz="1200" b="1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36638" y="3805347"/>
              <a:ext cx="592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2024</a:t>
              </a:r>
              <a:endParaRPr lang="ru-RU" sz="1200" b="1" dirty="0"/>
            </a:p>
          </p:txBody>
        </p:sp>
      </p:grpSp>
      <p:sp>
        <p:nvSpPr>
          <p:cNvPr id="56" name="Овал 55"/>
          <p:cNvSpPr/>
          <p:nvPr/>
        </p:nvSpPr>
        <p:spPr>
          <a:xfrm>
            <a:off x="11916668" y="6586161"/>
            <a:ext cx="205946" cy="20594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11864416" y="6561495"/>
            <a:ext cx="40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15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1" y="176132"/>
            <a:ext cx="3629026" cy="7527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66046" y="218114"/>
            <a:ext cx="358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Здравоохранение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8694" y="5575517"/>
            <a:ext cx="367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Достижение на 01.10.2019г.: </a:t>
            </a:r>
            <a:r>
              <a:rPr lang="ru-RU" dirty="0" smtClean="0"/>
              <a:t>2,67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3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7236</Words>
  <Application>Microsoft Office PowerPoint</Application>
  <PresentationFormat>Произвольный</PresentationFormat>
  <Paragraphs>1636</Paragraphs>
  <Slides>43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Designer17</dc:creator>
  <cp:lastModifiedBy>Ирина Сергеевна Прохорова</cp:lastModifiedBy>
  <cp:revision>279</cp:revision>
  <cp:lastPrinted>2019-10-15T05:15:18Z</cp:lastPrinted>
  <dcterms:created xsi:type="dcterms:W3CDTF">2019-02-11T11:40:49Z</dcterms:created>
  <dcterms:modified xsi:type="dcterms:W3CDTF">2019-11-05T11:05:27Z</dcterms:modified>
</cp:coreProperties>
</file>